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20" r:id="rId65"/>
    <p:sldId id="319" r:id="rId66"/>
  </p:sldIdLst>
  <p:sldSz cx="9144000" cy="5143500" type="screen16x9"/>
  <p:notesSz cx="6858000" cy="9144000"/>
  <p:embeddedFontLst>
    <p:embeddedFont>
      <p:font typeface="Arvo" panose="020B0604020202020204" charset="0"/>
      <p:regular r:id="rId68"/>
      <p:bold r:id="rId69"/>
      <p:italic r:id="rId70"/>
      <p:boldItalic r:id="rId71"/>
    </p:embeddedFont>
    <p:embeddedFont>
      <p:font typeface="Overlock" panose="020B0604020202020204" charset="0"/>
      <p:regular r:id="rId72"/>
      <p:bold r:id="rId73"/>
      <p:italic r:id="rId74"/>
      <p:boldItalic r:id="rId75"/>
    </p:embeddedFont>
    <p:embeddedFont>
      <p:font typeface="Roboto Condensed" panose="02000000000000000000" pitchFamily="2" charset="0"/>
      <p:regular r:id="rId76"/>
      <p:bold r:id="rId77"/>
      <p:italic r:id="rId78"/>
      <p:boldItalic r:id="rId79"/>
    </p:embeddedFont>
    <p:embeddedFont>
      <p:font typeface="Roboto Condensed Light" panose="020000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6" roundtripDataSignature="AMtx7mjQmm/V8Iz233pLlN+XLDpMVkPf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FC7C83-5921-4D92-8ACA-178912E8BC7C}">
  <a:tblStyle styleId="{39FC7C83-5921-4D92-8ACA-178912E8BC7C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99FA847-6A1C-4B0A-885B-CCD4B066C7B8}" styleName="Table_1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D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30210E9-4EE5-4E76-AE22-89F419F7902F}" styleName="Table_2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5" name="Google Shape;295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6" name="Google Shape;42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4" name="Google Shape;454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2" name="Google Shape;48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9" name="Google Shape;48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8" name="Google Shape;49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5" name="Google Shape;5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4" name="Google Shape;514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1" name="Google Shape;521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0" name="Google Shape;53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6" name="Google Shape;54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2" name="Google Shape;5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9" name="Google Shape;569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86" name="Google Shape;586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3" name="Google Shape;60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3" name="Google Shape;61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1" name="Google Shape;62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8" name="Google Shape;63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7" name="Google Shape;647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4" name="Google Shape;66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2" name="Google Shape;13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1" name="Google Shape;71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8" name="Google Shape;71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3" name="Google Shape;75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1" name="Google Shape;76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5" name="Google Shape;78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9" name="Google Shape;799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6" name="Google Shape;80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4" name="Google Shape;814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9" name="Google Shape;82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4" name="Google Shape;184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9" name="Google Shape;86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7" name="Google Shape;88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11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12" name="Google Shape;12;p11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1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11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7" cy="6522736"/>
          </a:xfrm>
        </p:grpSpPr>
        <p:sp>
          <p:nvSpPr>
            <p:cNvPr id="15" name="Google Shape;15;p11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11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11"/>
          <p:cNvGrpSpPr/>
          <p:nvPr/>
        </p:nvGrpSpPr>
        <p:grpSpPr>
          <a:xfrm>
            <a:off x="3677236" y="4278349"/>
            <a:ext cx="5480828" cy="432996"/>
            <a:chOff x="5582265" y="4646738"/>
            <a:chExt cx="5480828" cy="432996"/>
          </a:xfrm>
        </p:grpSpPr>
        <p:sp>
          <p:nvSpPr>
            <p:cNvPr id="18" name="Google Shape;18;p11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" name="Google Shape;19;p11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11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" name="Google Shape;21;p11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" name="Google Shape;22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12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25" name="Google Shape;25;p12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26" name="Google Shape;26;p12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27" name="Google Shape;27;p12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28" name="Google Shape;28;p1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29" name="Google Shape;29;p12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30" name="Google Shape;30;p12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31" name="Google Shape;31;p12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32" name="Google Shape;32;p12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3" name="Google Shape;33;p12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" name="Google Shape;34;p12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5" name="Google Shape;35;p12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12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" name="Google Shape;37;p12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8" name="Google Shape;38;p12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39;p12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0" name="Google Shape;40;p1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2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2" name="Google Shape;42;p12"/>
          <p:cNvSpPr txBox="1">
            <a:spLocks noGrp="1"/>
          </p:cNvSpPr>
          <p:nvPr>
            <p:ph type="body" idx="2"/>
          </p:nvPr>
        </p:nvSpPr>
        <p:spPr>
          <a:xfrm>
            <a:off x="4396123" y="1537988"/>
            <a:ext cx="3378300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  <a:defRPr sz="2000"/>
            </a:lvl1pPr>
            <a:lvl2pPr marL="914400" lvl="1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2pPr>
            <a:lvl3pPr marL="1371600" lvl="2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3pPr>
            <a:lvl4pPr marL="1828800" lvl="3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000"/>
              <a:buChar char="▻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2000"/>
              <a:buChar char="▻"/>
              <a:defRPr sz="2000"/>
            </a:lvl9pPr>
          </a:lstStyle>
          <a:p>
            <a:endParaRPr/>
          </a:p>
        </p:txBody>
      </p:sp>
      <p:sp>
        <p:nvSpPr>
          <p:cNvPr id="43" name="Google Shape;43;p1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pic>
        <p:nvPicPr>
          <p:cNvPr id="44" name="Google Shape;44;p12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2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45" name="Google Shape;45;p1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6" name="Google Shape;46;p1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1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1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1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1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1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1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1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1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1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1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  <p:grpSp>
        <p:nvGrpSpPr>
          <p:cNvPr id="62" name="Google Shape;62;p1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63" name="Google Shape;63;p1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4" name="Google Shape;64;p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65" name="Google Shape;65;p1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1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" name="Google Shape;67;p1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68" name="Google Shape;68;p1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1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0" name="Google Shape;70;p13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71" name="Google Shape;71;p1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" name="Google Shape;72;p1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1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1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5" name="Google Shape;75;p1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1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1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Condensed"/>
              <a:buNone/>
              <a:defRPr sz="12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jpg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1.xml"/><Relationship Id="rId13" Type="http://schemas.openxmlformats.org/officeDocument/2006/relationships/image" Target="../media/image38.png"/><Relationship Id="rId3" Type="http://schemas.openxmlformats.org/officeDocument/2006/relationships/image" Target="../media/image1.jpg"/><Relationship Id="rId7" Type="http://schemas.openxmlformats.org/officeDocument/2006/relationships/image" Target="../media/image35.png"/><Relationship Id="rId12" Type="http://schemas.openxmlformats.org/officeDocument/2006/relationships/slide" Target="slide35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9.xml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5" Type="http://schemas.openxmlformats.org/officeDocument/2006/relationships/image" Target="../media/image39.png"/><Relationship Id="rId10" Type="http://schemas.openxmlformats.org/officeDocument/2006/relationships/slide" Target="slide33.xml"/><Relationship Id="rId4" Type="http://schemas.openxmlformats.org/officeDocument/2006/relationships/slide" Target="slide39.xml"/><Relationship Id="rId9" Type="http://schemas.openxmlformats.org/officeDocument/2006/relationships/image" Target="../media/image36.png"/><Relationship Id="rId14" Type="http://schemas.openxmlformats.org/officeDocument/2006/relationships/slide" Target="slide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21.xml"/><Relationship Id="rId13" Type="http://schemas.openxmlformats.org/officeDocument/2006/relationships/slide" Target="slide23.xml"/><Relationship Id="rId3" Type="http://schemas.openxmlformats.org/officeDocument/2006/relationships/image" Target="../media/image1.jpg"/><Relationship Id="rId7" Type="http://schemas.openxmlformats.org/officeDocument/2006/relationships/image" Target="../media/image41.png"/><Relationship Id="rId12" Type="http://schemas.openxmlformats.org/officeDocument/2006/relationships/image" Target="../media/image44.png"/><Relationship Id="rId17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6" Type="http://schemas.openxmlformats.org/officeDocument/2006/relationships/slide" Target="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9.xml"/><Relationship Id="rId11" Type="http://schemas.openxmlformats.org/officeDocument/2006/relationships/image" Target="../media/image43.png"/><Relationship Id="rId5" Type="http://schemas.openxmlformats.org/officeDocument/2006/relationships/image" Target="../media/image40.png"/><Relationship Id="rId15" Type="http://schemas.openxmlformats.org/officeDocument/2006/relationships/image" Target="../media/image45.png"/><Relationship Id="rId10" Type="http://schemas.openxmlformats.org/officeDocument/2006/relationships/slide" Target="slide27.xml"/><Relationship Id="rId4" Type="http://schemas.openxmlformats.org/officeDocument/2006/relationships/slide" Target="slide17.xml"/><Relationship Id="rId9" Type="http://schemas.openxmlformats.org/officeDocument/2006/relationships/image" Target="../media/image42.png"/><Relationship Id="rId1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g"/><Relationship Id="rId4" Type="http://schemas.openxmlformats.org/officeDocument/2006/relationships/image" Target="../media/image13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jpg"/><Relationship Id="rId4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-GB" sz="2400" dirty="0"/>
              <a:t>APLICACIÓN HÍBRIDA DE SEGUIMIENTO PARA LOS ANIMALES SILVESTRES DEL CENTRO DE EDUCACION AMBIENTAL DE LA GOBERNACIÓN</a:t>
            </a:r>
            <a:endParaRPr dirty="0"/>
          </a:p>
        </p:txBody>
      </p:sp>
      <p:sp>
        <p:nvSpPr>
          <p:cNvPr id="83" name="Google Shape;83;p1"/>
          <p:cNvSpPr txBox="1"/>
          <p:nvPr/>
        </p:nvSpPr>
        <p:spPr>
          <a:xfrm>
            <a:off x="4255008" y="4203384"/>
            <a:ext cx="53157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Postulante: Ludwing Armijo Saavedra	</a:t>
            </a:r>
            <a:endParaRPr sz="20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93280" y="2386776"/>
            <a:ext cx="1816608" cy="1816608"/>
          </a:xfrm>
          <a:prstGeom prst="flowChartManualInput">
            <a:avLst/>
          </a:prstGeom>
          <a:noFill/>
          <a:ln>
            <a:noFill/>
          </a:ln>
        </p:spPr>
      </p:pic>
      <p:sp>
        <p:nvSpPr>
          <p:cNvPr id="85" name="Google Shape;85;p1"/>
          <p:cNvSpPr txBox="1"/>
          <p:nvPr/>
        </p:nvSpPr>
        <p:spPr>
          <a:xfrm>
            <a:off x="4255008" y="4625022"/>
            <a:ext cx="48889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Santa Cruz- Junio 2022</a:t>
            </a:r>
            <a:endParaRPr sz="12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98" name="Google Shape;298;p2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10</a:t>
            </a:fld>
            <a:endParaRPr/>
          </a:p>
        </p:txBody>
      </p:sp>
      <p:grpSp>
        <p:nvGrpSpPr>
          <p:cNvPr id="299" name="Google Shape;299;p23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00" name="Google Shape;300;p23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3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3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3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3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4" name="Google Shape;314;p23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15" name="Google Shape;315;p23"/>
          <p:cNvPicPr preferRelativeResize="0"/>
          <p:nvPr/>
        </p:nvPicPr>
        <p:blipFill rotWithShape="1">
          <a:blip r:embed="rId4">
            <a:alphaModFix/>
          </a:blip>
          <a:srcRect l="5375" r="7633"/>
          <a:stretch/>
        </p:blipFill>
        <p:spPr>
          <a:xfrm rot="5400000">
            <a:off x="-69435" y="2296459"/>
            <a:ext cx="3034388" cy="1961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3"/>
          <p:cNvPicPr preferRelativeResize="0"/>
          <p:nvPr/>
        </p:nvPicPr>
        <p:blipFill rotWithShape="1">
          <a:blip r:embed="rId5">
            <a:alphaModFix/>
          </a:blip>
          <a:srcRect l="8017"/>
          <a:stretch/>
        </p:blipFill>
        <p:spPr>
          <a:xfrm rot="5400000">
            <a:off x="2153304" y="2359504"/>
            <a:ext cx="3002186" cy="1835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3"/>
          <p:cNvPicPr preferRelativeResize="0"/>
          <p:nvPr/>
        </p:nvPicPr>
        <p:blipFill rotWithShape="1">
          <a:blip r:embed="rId6">
            <a:alphaModFix/>
          </a:blip>
          <a:srcRect l="12873" r="5468"/>
          <a:stretch/>
        </p:blipFill>
        <p:spPr>
          <a:xfrm rot="5400000">
            <a:off x="4230795" y="2308585"/>
            <a:ext cx="3034388" cy="19692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3"/>
          <p:cNvPicPr preferRelativeResize="0"/>
          <p:nvPr/>
        </p:nvPicPr>
        <p:blipFill rotWithShape="1">
          <a:blip r:embed="rId7">
            <a:alphaModFix/>
          </a:blip>
          <a:srcRect l="7632" r="7634"/>
          <a:stretch/>
        </p:blipFill>
        <p:spPr>
          <a:xfrm rot="5400000">
            <a:off x="6506628" y="2046571"/>
            <a:ext cx="2241484" cy="148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3"/>
          <p:cNvPicPr preferRelativeResize="0"/>
          <p:nvPr/>
        </p:nvPicPr>
        <p:blipFill rotWithShape="1">
          <a:blip r:embed="rId8">
            <a:alphaModFix/>
          </a:blip>
          <a:srcRect l="7633" r="11525"/>
          <a:stretch/>
        </p:blipFill>
        <p:spPr>
          <a:xfrm rot="5400000">
            <a:off x="6860223" y="2460793"/>
            <a:ext cx="2138527" cy="148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FORMULACIÓN DEL PROBLEMA</a:t>
            </a:r>
            <a:endParaRPr sz="1600"/>
          </a:p>
        </p:txBody>
      </p:sp>
      <p:sp>
        <p:nvSpPr>
          <p:cNvPr id="325" name="Google Shape;325;p24"/>
          <p:cNvSpPr txBox="1">
            <a:spLocks noGrp="1"/>
          </p:cNvSpPr>
          <p:nvPr>
            <p:ph type="body" idx="1"/>
          </p:nvPr>
        </p:nvSpPr>
        <p:spPr>
          <a:xfrm>
            <a:off x="814274" y="1537988"/>
            <a:ext cx="6998797" cy="272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¿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CÓMO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GB" sz="1400">
                <a:latin typeface="Times New Roman"/>
                <a:ea typeface="Times New Roman"/>
                <a:cs typeface="Times New Roman"/>
                <a:sym typeface="Times New Roman"/>
              </a:rPr>
              <a:t>SE PUEDE MEJORAR EL SEGUIMIENTO PARA LOS ANIMALES SILVESTRES DEL CENTRO DE EDUCACION AMBIENTAL DE LA GOBERNACIÓN</a:t>
            </a:r>
            <a:r>
              <a:rPr lang="en-GB" sz="1800"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326" name="Google Shape;326;p2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11</a:t>
            </a:fld>
            <a:endParaRPr/>
          </a:p>
        </p:txBody>
      </p:sp>
      <p:grpSp>
        <p:nvGrpSpPr>
          <p:cNvPr id="327" name="Google Shape;327;p24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28" name="Google Shape;328;p24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4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4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4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4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4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4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4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4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42" name="Google Shape;342;p24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"/>
          <p:cNvSpPr/>
          <p:nvPr/>
        </p:nvSpPr>
        <p:spPr>
          <a:xfrm>
            <a:off x="5593306" y="3439856"/>
            <a:ext cx="3348372" cy="557722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Modelar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implementar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nuevo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"/>
          <p:cNvSpPr/>
          <p:nvPr/>
        </p:nvSpPr>
        <p:spPr>
          <a:xfrm>
            <a:off x="5593378" y="2869933"/>
            <a:ext cx="3348300" cy="714438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•Comprender la arquitectura, tecnologías, metodologías y paradigmas a utilizar.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OBJETIVOS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50" name="Google Shape;35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12</a:t>
            </a:fld>
            <a:endParaRPr/>
          </a:p>
        </p:txBody>
      </p:sp>
      <p:grpSp>
        <p:nvGrpSpPr>
          <p:cNvPr id="351" name="Google Shape;351;p5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52" name="Google Shape;352;p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5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5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5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5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5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5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6" name="Google Shape;366;p5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sp>
        <p:nvSpPr>
          <p:cNvPr id="367" name="Google Shape;367;p5"/>
          <p:cNvSpPr/>
          <p:nvPr/>
        </p:nvSpPr>
        <p:spPr>
          <a:xfrm>
            <a:off x="318586" y="1373920"/>
            <a:ext cx="4284476" cy="342038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ADCC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Desarrollar una aplicación multiplataforma de seguimiento para los animales silvestres del Centro de Educación Ambiental de la Gobernación.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5"/>
          <p:cNvSpPr/>
          <p:nvPr/>
        </p:nvSpPr>
        <p:spPr>
          <a:xfrm>
            <a:off x="5593306" y="1701694"/>
            <a:ext cx="3348372" cy="1033893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Analizar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sistemas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existentes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manejo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información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Determinar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los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requerimientos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para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funcionamiento</a:t>
            </a:r>
            <a:r>
              <a:rPr lang="en-GB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del software.</a:t>
            </a:r>
            <a:endParaRPr dirty="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"/>
          <p:cNvSpPr/>
          <p:nvPr/>
        </p:nvSpPr>
        <p:spPr>
          <a:xfrm>
            <a:off x="5593461" y="1215437"/>
            <a:ext cx="3348372" cy="387464"/>
          </a:xfrm>
          <a:prstGeom prst="roundRect">
            <a:avLst>
              <a:gd name="adj" fmla="val 16667"/>
            </a:avLst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ESPECÍFICOS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5"/>
          <p:cNvSpPr/>
          <p:nvPr/>
        </p:nvSpPr>
        <p:spPr>
          <a:xfrm>
            <a:off x="5593306" y="3856012"/>
            <a:ext cx="3359694" cy="508847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•Realizar pruebas con usuarios.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5"/>
          <p:cNvSpPr/>
          <p:nvPr/>
        </p:nvSpPr>
        <p:spPr>
          <a:xfrm>
            <a:off x="5593306" y="2464701"/>
            <a:ext cx="3348372" cy="536288"/>
          </a:xfrm>
          <a:prstGeom prst="flowChartAlternateProcess">
            <a:avLst/>
          </a:prstGeom>
          <a:solidFill>
            <a:srgbClr val="E2ECF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•Investigar tecnologías existentes y herramientas de Aplicación Multiplataforma.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JUSTIFICACION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7" name="Google Shape;377;p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13</a:t>
            </a:fld>
            <a:endParaRPr/>
          </a:p>
        </p:txBody>
      </p:sp>
      <p:grpSp>
        <p:nvGrpSpPr>
          <p:cNvPr id="378" name="Google Shape;378;p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379" name="Google Shape;379;p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3" name="Google Shape;393;p6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94" name="Google Shape;394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843" y="2293386"/>
            <a:ext cx="2400780" cy="1777807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6"/>
          <p:cNvSpPr txBox="1"/>
          <p:nvPr/>
        </p:nvSpPr>
        <p:spPr>
          <a:xfrm>
            <a:off x="1155396" y="1868390"/>
            <a:ext cx="11496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Tecnológica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6" name="Google Shape;396;p6" descr="Servicio de apoyo a empresas en la justificacion de sus ayudas ya concedida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73237" y="2252407"/>
            <a:ext cx="2370410" cy="1777807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6"/>
          <p:cNvSpPr txBox="1"/>
          <p:nvPr/>
        </p:nvSpPr>
        <p:spPr>
          <a:xfrm>
            <a:off x="4121651" y="1877297"/>
            <a:ext cx="67358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8" name="Google Shape;398;p6" descr="Cómo cuidar el medio ambiente - 10 acciones y consejos"/>
          <p:cNvPicPr preferRelativeResize="0"/>
          <p:nvPr/>
        </p:nvPicPr>
        <p:blipFill rotWithShape="1">
          <a:blip r:embed="rId6">
            <a:alphaModFix/>
          </a:blip>
          <a:srcRect l="21035" r="21036"/>
          <a:stretch/>
        </p:blipFill>
        <p:spPr>
          <a:xfrm>
            <a:off x="6213379" y="2158079"/>
            <a:ext cx="1708660" cy="196646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"/>
          <p:cNvSpPr txBox="1"/>
          <p:nvPr/>
        </p:nvSpPr>
        <p:spPr>
          <a:xfrm>
            <a:off x="6334781" y="1940186"/>
            <a:ext cx="158725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Medio Ambiental</a:t>
            </a:r>
            <a:endParaRPr sz="1400" b="0" i="0" u="none" strike="noStrike" cap="none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METODOLOGÍA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5" name="Google Shape;405;p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14</a:t>
            </a:fld>
            <a:endParaRPr/>
          </a:p>
        </p:txBody>
      </p:sp>
      <p:grpSp>
        <p:nvGrpSpPr>
          <p:cNvPr id="406" name="Google Shape;406;p7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07" name="Google Shape;407;p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1" name="Google Shape;421;p7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22" name="Google Shape;422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11609" y="1942006"/>
            <a:ext cx="5090790" cy="2808919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7"/>
          <p:cNvSpPr txBox="1"/>
          <p:nvPr/>
        </p:nvSpPr>
        <p:spPr>
          <a:xfrm>
            <a:off x="2922106" y="1582640"/>
            <a:ext cx="206979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 dirty="0" err="1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METODOLOGíA</a:t>
            </a:r>
            <a:r>
              <a:rPr lang="en-GB" sz="1400" b="0" i="0" u="none" strike="noStrike" cap="none" dirty="0">
                <a:solidFill>
                  <a:srgbClr val="1C405D"/>
                </a:solidFill>
                <a:latin typeface="Arial"/>
                <a:ea typeface="Arial"/>
                <a:cs typeface="Arial"/>
                <a:sym typeface="Arial"/>
              </a:rPr>
              <a:t> PUDS</a:t>
            </a:r>
            <a:endParaRPr sz="1400" b="0" i="0" u="none" strike="noStrike" cap="none" dirty="0">
              <a:solidFill>
                <a:srgbClr val="1C405D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MARCO TEÓRICO REFERENCIAL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29" name="Google Shape;429;p2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15</a:t>
            </a:fld>
            <a:endParaRPr/>
          </a:p>
        </p:txBody>
      </p:sp>
      <p:grpSp>
        <p:nvGrpSpPr>
          <p:cNvPr id="430" name="Google Shape;430;p27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31" name="Google Shape;431;p2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27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27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27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27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27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27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27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27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27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2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27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27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27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5" name="Google Shape;445;p27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46" name="Google Shape;446;p27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6915" y="3350625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27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843" y="1762432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27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015759" y="3350624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27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815843" y="3350625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7">
            <a:hlinkClick r:id="rId12" action="ppaction://hlinksldjump"/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015759" y="1762431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7">
            <a:hlinkClick r:id="rId14" action="ppaction://hlinksldjump"/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2729759" y="1762431"/>
            <a:ext cx="2286000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MARCO TEÓRICO CONCEPTUAL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2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grpSp>
        <p:nvGrpSpPr>
          <p:cNvPr id="458" name="Google Shape;458;p26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459" name="Google Shape;459;p2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2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2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2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2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2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2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2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2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2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2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2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2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2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73" name="Google Shape;473;p26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474" name="Google Shape;474;p26">
            <a:hlinkClick r:id="rId4" action="ppaction://hlinksldjump"/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81612" y="1778551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26">
            <a:hlinkClick r:id="rId6" action="ppaction://hlinksldjump"/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969806" y="3330602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26">
            <a:hlinkClick r:id="rId8" action="ppaction://hlinksldjump"/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69806" y="1778282"/>
            <a:ext cx="2286000" cy="128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26">
            <a:hlinkClick r:id="rId10" action="ppaction://hlinksldjump"/>
          </p:cNvPr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88938" y="1778280"/>
            <a:ext cx="2286000" cy="1285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Vista general de diapositiva 2">
                <a:extLst>
                  <a:ext uri="{FF2B5EF4-FFF2-40B4-BE49-F238E27FC236}">
                    <a16:creationId xmlns:a16="http://schemas.microsoft.com/office/drawing/2014/main" id="{FB61D42A-6B17-4222-8617-6C37BD0DB5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458619"/>
                  </p:ext>
                </p:extLst>
              </p:nvPr>
            </p:nvGraphicFramePr>
            <p:xfrm>
              <a:off x="2690382" y="3394910"/>
              <a:ext cx="2286000" cy="1285875"/>
            </p:xfrm>
            <a:graphic>
              <a:graphicData uri="http://schemas.microsoft.com/office/powerpoint/2016/slidezoom">
                <pslz:sldZm>
                  <pslz:sldZmObj sldId="278" cId="0">
                    <pslz:zmPr id="{D57502B5-3DF8-4834-92B0-93377B39F97B}" returnToParent="0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Vista general de diapositiva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FB61D42A-6B17-4222-8617-6C37BD0DB59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90382" y="3394910"/>
                <a:ext cx="2286000" cy="1285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Vista general de diapositiva 4">
                <a:extLst>
                  <a:ext uri="{FF2B5EF4-FFF2-40B4-BE49-F238E27FC236}">
                    <a16:creationId xmlns:a16="http://schemas.microsoft.com/office/drawing/2014/main" id="{A162C151-D20B-497E-BFCF-09822B0A7A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54311328"/>
                  </p:ext>
                </p:extLst>
              </p:nvPr>
            </p:nvGraphicFramePr>
            <p:xfrm>
              <a:off x="404382" y="3398217"/>
              <a:ext cx="2286000" cy="1285875"/>
            </p:xfrm>
            <a:graphic>
              <a:graphicData uri="http://schemas.microsoft.com/office/powerpoint/2016/slidezoom">
                <pslz:sldZm>
                  <pslz:sldZmObj sldId="280" cId="0">
                    <pslz:zmPr id="{05A61734-7813-4817-9CEB-0D56BF8292C8}" returnToParent="0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86000" cy="1285875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Vista general de diapositiva 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A162C151-D20B-497E-BFCF-09822B0A7A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4382" y="3398217"/>
                <a:ext cx="2286000" cy="128587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8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85" name="Google Shape;485;p28"/>
          <p:cNvSpPr txBox="1"/>
          <p:nvPr/>
        </p:nvSpPr>
        <p:spPr>
          <a:xfrm>
            <a:off x="3776382" y="2825770"/>
            <a:ext cx="15912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6" name="Google Shape;486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8648" y="1386657"/>
            <a:ext cx="1566703" cy="156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2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pic>
        <p:nvPicPr>
          <p:cNvPr id="492" name="Google Shape;492;p29"/>
          <p:cNvPicPr preferRelativeResize="0"/>
          <p:nvPr/>
        </p:nvPicPr>
        <p:blipFill rotWithShape="1">
          <a:blip r:embed="rId3">
            <a:alphaModFix/>
          </a:blip>
          <a:srcRect l="10916" t="18476" r="10916"/>
          <a:stretch/>
        </p:blipFill>
        <p:spPr>
          <a:xfrm>
            <a:off x="-1012509" y="0"/>
            <a:ext cx="111690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9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494" name="Google Shape;494;p29"/>
          <p:cNvSpPr txBox="1"/>
          <p:nvPr/>
        </p:nvSpPr>
        <p:spPr>
          <a:xfrm>
            <a:off x="3778815" y="2731930"/>
            <a:ext cx="15863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UML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495" name="Google Shape;495;p29" descr="Jerarquí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224" y="1000379"/>
            <a:ext cx="1731551" cy="17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01" name="Google Shape;501;p30"/>
          <p:cNvSpPr txBox="1"/>
          <p:nvPr/>
        </p:nvSpPr>
        <p:spPr>
          <a:xfrm>
            <a:off x="3849902" y="2953360"/>
            <a:ext cx="15912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PHP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2" name="Google Shape;502;p30" descr="Elefa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88648" y="1386657"/>
            <a:ext cx="1566703" cy="156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INTRODUCCIÓN</a:t>
            </a:r>
            <a:endParaRPr/>
          </a:p>
        </p:txBody>
      </p:sp>
      <p:sp>
        <p:nvSpPr>
          <p:cNvPr id="91" name="Google Shape;91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pic>
        <p:nvPicPr>
          <p:cNvPr id="92" name="Google Shape;92;p4"/>
          <p:cNvPicPr preferRelativeResize="0"/>
          <p:nvPr/>
        </p:nvPicPr>
        <p:blipFill rotWithShape="1">
          <a:blip r:embed="rId3">
            <a:alphaModFix/>
          </a:blip>
          <a:srcRect l="10083" t="37177" r="10342" b="32271"/>
          <a:stretch/>
        </p:blipFill>
        <p:spPr>
          <a:xfrm>
            <a:off x="1084595" y="1346291"/>
            <a:ext cx="1735366" cy="66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6932" y="2415793"/>
            <a:ext cx="3295469" cy="171116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sp>
        <p:nvSpPr>
          <p:cNvPr id="94" name="Google Shape;94;p4"/>
          <p:cNvSpPr/>
          <p:nvPr/>
        </p:nvSpPr>
        <p:spPr>
          <a:xfrm>
            <a:off x="3697648" y="3111095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" name="Google Shape;95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153513" y="4134322"/>
            <a:ext cx="1681962" cy="1009178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4"/>
          <p:cNvSpPr/>
          <p:nvPr/>
        </p:nvSpPr>
        <p:spPr>
          <a:xfrm>
            <a:off x="226932" y="4267209"/>
            <a:ext cx="345069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4 de Diciembre</a:t>
            </a:r>
            <a:r>
              <a:rPr lang="en-GB" sz="1000" b="0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8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2014</a:t>
            </a:r>
            <a:endParaRPr sz="10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26697" y="2042847"/>
            <a:ext cx="36509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CENTRO DE EDUCACION AMBIENTAL</a:t>
            </a:r>
            <a:endParaRPr sz="7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" name="Google Shape;98;p4" descr="Rescatan animales silvestres y en peligro de extinción de la hacienda del  exalcalde de Warnes | Los Tiempos"/>
          <p:cNvPicPr preferRelativeResize="0"/>
          <p:nvPr/>
        </p:nvPicPr>
        <p:blipFill rotWithShape="1">
          <a:blip r:embed="rId6">
            <a:alphaModFix/>
          </a:blip>
          <a:srcRect l="9723" r="9335"/>
          <a:stretch/>
        </p:blipFill>
        <p:spPr>
          <a:xfrm>
            <a:off x="4387365" y="1700531"/>
            <a:ext cx="1927666" cy="132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387365" y="3271373"/>
            <a:ext cx="1927666" cy="1285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536540" y="2202631"/>
            <a:ext cx="2422570" cy="181692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4"/>
          <p:cNvSpPr/>
          <p:nvPr/>
        </p:nvSpPr>
        <p:spPr>
          <a:xfrm>
            <a:off x="4131897" y="3012451"/>
            <a:ext cx="2437607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4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Huertos en Casa Este</a:t>
            </a:r>
            <a:endParaRPr sz="10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4"/>
          <p:cNvSpPr/>
          <p:nvPr/>
        </p:nvSpPr>
        <p:spPr>
          <a:xfrm>
            <a:off x="3176456" y="1288029"/>
            <a:ext cx="434848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Centro de Recuperación de </a:t>
            </a:r>
            <a:endParaRPr sz="16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2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Especies Amenazadas (CREA)</a:t>
            </a:r>
            <a:endParaRPr sz="10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4"/>
          <p:cNvSpPr/>
          <p:nvPr/>
        </p:nvSpPr>
        <p:spPr>
          <a:xfrm>
            <a:off x="6453188" y="1588494"/>
            <a:ext cx="258927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400" b="1" i="0" u="none" strike="noStrike" cap="none">
                <a:solidFill>
                  <a:srgbClr val="2B608B"/>
                </a:solidFill>
                <a:latin typeface="Arial"/>
                <a:ea typeface="Arial"/>
                <a:cs typeface="Arial"/>
                <a:sym typeface="Arial"/>
              </a:rPr>
              <a:t>Centro de Atención y Derivación (CAD)</a:t>
            </a:r>
            <a:endParaRPr sz="1000" b="0" i="0" u="none" strike="noStrike" cap="none">
              <a:solidFill>
                <a:srgbClr val="2B608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" name="Google Shape;104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7174459" y="39174"/>
            <a:ext cx="1868003" cy="143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3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pic>
        <p:nvPicPr>
          <p:cNvPr id="508" name="Google Shape;508;p31"/>
          <p:cNvPicPr preferRelativeResize="0"/>
          <p:nvPr/>
        </p:nvPicPr>
        <p:blipFill rotWithShape="1">
          <a:blip r:embed="rId3">
            <a:alphaModFix/>
          </a:blip>
          <a:srcRect l="5743" r="5743"/>
          <a:stretch/>
        </p:blipFill>
        <p:spPr>
          <a:xfrm>
            <a:off x="-27502" y="-44068"/>
            <a:ext cx="9183412" cy="518756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31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10" name="Google Shape;510;p31"/>
          <p:cNvSpPr txBox="1"/>
          <p:nvPr/>
        </p:nvSpPr>
        <p:spPr>
          <a:xfrm>
            <a:off x="3759516" y="2731930"/>
            <a:ext cx="15863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PHP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11" name="Google Shape;51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06224" y="1000379"/>
            <a:ext cx="1731551" cy="17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32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17" name="Google Shape;517;p32"/>
          <p:cNvSpPr txBox="1"/>
          <p:nvPr/>
        </p:nvSpPr>
        <p:spPr>
          <a:xfrm>
            <a:off x="3849902" y="2953360"/>
            <a:ext cx="159123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MySQL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8" name="Google Shape;51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382" y="1386657"/>
            <a:ext cx="1591235" cy="1566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22</a:t>
            </a:fld>
            <a:endParaRPr/>
          </a:p>
        </p:txBody>
      </p:sp>
      <p:pic>
        <p:nvPicPr>
          <p:cNvPr id="524" name="Google Shape;524;p33"/>
          <p:cNvPicPr preferRelativeResize="0"/>
          <p:nvPr/>
        </p:nvPicPr>
        <p:blipFill rotWithShape="1">
          <a:blip r:embed="rId3">
            <a:alphaModFix/>
          </a:blip>
          <a:srcRect t="7647" b="7647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33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26" name="Google Shape;526;p33"/>
          <p:cNvSpPr txBox="1"/>
          <p:nvPr/>
        </p:nvSpPr>
        <p:spPr>
          <a:xfrm>
            <a:off x="3778817" y="2731930"/>
            <a:ext cx="158636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MySQL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27" name="Google Shape;52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70080" y="823355"/>
            <a:ext cx="1765239" cy="1731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34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33" name="Google Shape;533;p34"/>
          <p:cNvSpPr txBox="1"/>
          <p:nvPr/>
        </p:nvSpPr>
        <p:spPr>
          <a:xfrm>
            <a:off x="3530466" y="2964054"/>
            <a:ext cx="2083065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ANGULAR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4" name="Google Shape;534;p34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776382" y="1224030"/>
            <a:ext cx="1591235" cy="159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3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24</a:t>
            </a:fld>
            <a:endParaRPr/>
          </a:p>
        </p:txBody>
      </p:sp>
      <p:pic>
        <p:nvPicPr>
          <p:cNvPr id="540" name="Google Shape;540;p35"/>
          <p:cNvPicPr preferRelativeResize="0"/>
          <p:nvPr/>
        </p:nvPicPr>
        <p:blipFill rotWithShape="1">
          <a:blip r:embed="rId3">
            <a:alphaModFix/>
          </a:blip>
          <a:srcRect l="5449" t="10787" r="19345" b="1078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35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42" name="Google Shape;542;p35"/>
          <p:cNvSpPr txBox="1"/>
          <p:nvPr/>
        </p:nvSpPr>
        <p:spPr>
          <a:xfrm>
            <a:off x="3887554" y="2731930"/>
            <a:ext cx="136889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IONIC</a:t>
            </a:r>
            <a:endParaRPr sz="3600" b="0" i="0" u="none" strike="noStrike" cap="none" dirty="0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43" name="Google Shape;543;p35"/>
          <p:cNvPicPr preferRelativeResize="0"/>
          <p:nvPr/>
        </p:nvPicPr>
        <p:blipFill rotWithShape="1">
          <a:blip r:embed="rId4"/>
          <a:srcRect/>
          <a:stretch/>
        </p:blipFill>
        <p:spPr>
          <a:xfrm>
            <a:off x="3689380" y="1004684"/>
            <a:ext cx="1567066" cy="1567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6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49" name="Google Shape;549;p36"/>
          <p:cNvSpPr txBox="1"/>
          <p:nvPr/>
        </p:nvSpPr>
        <p:spPr>
          <a:xfrm>
            <a:off x="2911904" y="2979839"/>
            <a:ext cx="3320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dirty="0">
                <a:solidFill>
                  <a:schemeClr val="lt1"/>
                </a:solidFill>
                <a:latin typeface="Overlock"/>
                <a:sym typeface="Overlock"/>
              </a:rPr>
              <a:t>IONIC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50" name="Google Shape;550;p36"/>
          <p:cNvPicPr preferRelativeResize="0"/>
          <p:nvPr/>
        </p:nvPicPr>
        <p:blipFill rotWithShape="1">
          <a:blip r:embed="rId3"/>
          <a:srcRect/>
          <a:stretch/>
        </p:blipFill>
        <p:spPr>
          <a:xfrm>
            <a:off x="3776380" y="1266560"/>
            <a:ext cx="1591235" cy="1591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26</a:t>
            </a:fld>
            <a:endParaRPr/>
          </a:p>
        </p:txBody>
      </p:sp>
      <p:pic>
        <p:nvPicPr>
          <p:cNvPr id="556" name="Google Shape;556;p37"/>
          <p:cNvPicPr preferRelativeResize="0"/>
          <p:nvPr/>
        </p:nvPicPr>
        <p:blipFill rotWithShape="1">
          <a:blip r:embed="rId3">
            <a:alphaModFix/>
          </a:blip>
          <a:srcRect t="24477"/>
          <a:stretch/>
        </p:blipFill>
        <p:spPr>
          <a:xfrm>
            <a:off x="-1541054" y="-31201"/>
            <a:ext cx="12226108" cy="5193751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37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58" name="Google Shape;558;p37"/>
          <p:cNvSpPr txBox="1"/>
          <p:nvPr/>
        </p:nvSpPr>
        <p:spPr>
          <a:xfrm>
            <a:off x="1888907" y="2470835"/>
            <a:ext cx="53661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FLUTTER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59" name="Google Shape;559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28778" y="584261"/>
            <a:ext cx="1765239" cy="17652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38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65" name="Google Shape;565;p38"/>
          <p:cNvSpPr txBox="1"/>
          <p:nvPr/>
        </p:nvSpPr>
        <p:spPr>
          <a:xfrm>
            <a:off x="2911903" y="2571750"/>
            <a:ext cx="3320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APLICACIÓN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6" name="Google Shape;566;p38" descr="Smartph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8777" y="685308"/>
            <a:ext cx="1886442" cy="1886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3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28</a:t>
            </a:fld>
            <a:endParaRPr/>
          </a:p>
        </p:txBody>
      </p:sp>
      <p:pic>
        <p:nvPicPr>
          <p:cNvPr id="572" name="Google Shape;572;p39"/>
          <p:cNvPicPr preferRelativeResize="0"/>
          <p:nvPr/>
        </p:nvPicPr>
        <p:blipFill rotWithShape="1">
          <a:blip r:embed="rId3">
            <a:alphaModFix/>
          </a:blip>
          <a:srcRect t="3050" b="3050"/>
          <a:stretch/>
        </p:blipFill>
        <p:spPr>
          <a:xfrm>
            <a:off x="-833046" y="-101048"/>
            <a:ext cx="10015146" cy="56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39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74" name="Google Shape;574;p39"/>
          <p:cNvSpPr txBox="1"/>
          <p:nvPr/>
        </p:nvSpPr>
        <p:spPr>
          <a:xfrm>
            <a:off x="1888908" y="1762699"/>
            <a:ext cx="53661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APLICACIÓN 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75" name="Google Shape;575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67952" y="154603"/>
            <a:ext cx="1608096" cy="1608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6" name="Google Shape;576;p39" descr="Principales tipos de aplicaciones y ejemplos - App Design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1698" y="2409030"/>
            <a:ext cx="4380603" cy="2921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40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82" name="Google Shape;582;p40"/>
          <p:cNvSpPr txBox="1"/>
          <p:nvPr/>
        </p:nvSpPr>
        <p:spPr>
          <a:xfrm>
            <a:off x="2911903" y="2571750"/>
            <a:ext cx="3320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C.E.A.</a:t>
            </a:r>
            <a:endParaRPr sz="14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83" name="Google Shape;583;p40" descr="Centro educativo con relleno sólido"/>
          <p:cNvPicPr preferRelativeResize="0"/>
          <p:nvPr/>
        </p:nvPicPr>
        <p:blipFill rotWithShape="1">
          <a:blip r:embed="rId3">
            <a:alphaModFix/>
          </a:blip>
          <a:srcRect t="46874" b="1"/>
          <a:stretch/>
        </p:blipFill>
        <p:spPr>
          <a:xfrm>
            <a:off x="3628777" y="1569568"/>
            <a:ext cx="1886442" cy="100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PLANTEAMIENTO DEL PROBLEMA</a:t>
            </a:r>
            <a:endParaRPr sz="1600"/>
          </a:p>
        </p:txBody>
      </p:sp>
      <p:sp>
        <p:nvSpPr>
          <p:cNvPr id="110" name="Google Shape;110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grpSp>
        <p:nvGrpSpPr>
          <p:cNvPr id="111" name="Google Shape;111;p3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12" name="Google Shape;112;p3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26" name="Google Shape;126;p3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27" name="Google Shape;127;p3" descr="Mano Bolígrafo Escribir - Foto gratis en Pixaba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8887" y="2286898"/>
            <a:ext cx="3285984" cy="2464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128" name="Google Shape;128;p3" descr="Cuándo me llamarán?': denuncian las innumerables citas médicas que quedan  archivadas en el hospital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644638" y="1548942"/>
            <a:ext cx="3854724" cy="225846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  <p:pic>
        <p:nvPicPr>
          <p:cNvPr id="129" name="Google Shape;129;p3" descr="¡No lo olvide! Hasta mañana hay tiempo de hacer el segundo pago parcial de rent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57481" y="2390705"/>
            <a:ext cx="3681739" cy="1925242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921"/>
              </a:srgbClr>
            </a:outerShdw>
          </a:effectLst>
        </p:spPr>
      </p:pic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dk1"/>
        </a:solidFill>
        <a:effectLst/>
      </p:bgPr>
    </p:bg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4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30</a:t>
            </a:fld>
            <a:endParaRPr/>
          </a:p>
        </p:txBody>
      </p:sp>
      <p:pic>
        <p:nvPicPr>
          <p:cNvPr id="589" name="Google Shape;589;p41"/>
          <p:cNvPicPr preferRelativeResize="0"/>
          <p:nvPr/>
        </p:nvPicPr>
        <p:blipFill rotWithShape="1">
          <a:blip r:embed="rId3">
            <a:alphaModFix/>
          </a:blip>
          <a:srcRect t="12500" b="12500"/>
          <a:stretch/>
        </p:blipFill>
        <p:spPr>
          <a:xfrm>
            <a:off x="0" y="1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0" name="Google Shape;590;p41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91" name="Google Shape;591;p41"/>
          <p:cNvSpPr txBox="1"/>
          <p:nvPr/>
        </p:nvSpPr>
        <p:spPr>
          <a:xfrm>
            <a:off x="1888907" y="2470703"/>
            <a:ext cx="5366184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CENTRO DE EDUCACIÓN AMBIENTAL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92" name="Google Shape;592;p41" descr="Centro educativo con relleno sólido"/>
          <p:cNvPicPr preferRelativeResize="0"/>
          <p:nvPr/>
        </p:nvPicPr>
        <p:blipFill rotWithShape="1">
          <a:blip r:embed="rId4">
            <a:alphaModFix/>
          </a:blip>
          <a:srcRect t="46874" b="1"/>
          <a:stretch/>
        </p:blipFill>
        <p:spPr>
          <a:xfrm>
            <a:off x="3628778" y="1569568"/>
            <a:ext cx="1886442" cy="1002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2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598" name="Google Shape;598;p42"/>
          <p:cNvSpPr txBox="1"/>
          <p:nvPr/>
        </p:nvSpPr>
        <p:spPr>
          <a:xfrm>
            <a:off x="2911905" y="3007693"/>
            <a:ext cx="332018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DERIVACIÓN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599" name="Google Shape;599;p42" descr="Imagen de cascada de agu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3155" y="1610003"/>
            <a:ext cx="1397690" cy="139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42" descr="Tigr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3510" y="1396929"/>
            <a:ext cx="521682" cy="52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pic>
        <p:nvPicPr>
          <p:cNvPr id="606" name="Google Shape;606;p43"/>
          <p:cNvPicPr preferRelativeResize="0"/>
          <p:nvPr/>
        </p:nvPicPr>
        <p:blipFill rotWithShape="1">
          <a:blip r:embed="rId3">
            <a:alphaModFix/>
          </a:blip>
          <a:srcRect l="1850" r="1851"/>
          <a:stretch/>
        </p:blipFill>
        <p:spPr>
          <a:xfrm>
            <a:off x="-813996" y="-101048"/>
            <a:ext cx="10015146" cy="56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43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08" name="Google Shape;608;p43"/>
          <p:cNvSpPr txBox="1"/>
          <p:nvPr/>
        </p:nvSpPr>
        <p:spPr>
          <a:xfrm>
            <a:off x="1888907" y="2571750"/>
            <a:ext cx="53661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DERIVACIÓN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09" name="Google Shape;609;p43" descr="Imagen de cascada de agu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154" y="1174060"/>
            <a:ext cx="1397690" cy="139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43" descr="Tig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03509" y="960986"/>
            <a:ext cx="521682" cy="521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4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16" name="Google Shape;616;p44"/>
          <p:cNvSpPr txBox="1"/>
          <p:nvPr/>
        </p:nvSpPr>
        <p:spPr>
          <a:xfrm>
            <a:off x="2632976" y="2951940"/>
            <a:ext cx="3878047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TRANSLOCACIÓN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17" name="Google Shape;617;p44" descr="Camión volque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65377" y="1498497"/>
            <a:ext cx="1613246" cy="1613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4" descr="Jiraf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04202" y="1977655"/>
            <a:ext cx="270929" cy="270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34</a:t>
            </a:fld>
            <a:endParaRPr/>
          </a:p>
        </p:txBody>
      </p:sp>
      <p:pic>
        <p:nvPicPr>
          <p:cNvPr id="624" name="Google Shape;624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794946" y="-120098"/>
            <a:ext cx="10015146" cy="56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45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26" name="Google Shape;626;p45"/>
          <p:cNvSpPr txBox="1"/>
          <p:nvPr/>
        </p:nvSpPr>
        <p:spPr>
          <a:xfrm>
            <a:off x="1888907" y="2470703"/>
            <a:ext cx="5366184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TRANSLOCACIÓN</a:t>
            </a: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27" name="Google Shape;627;p45" descr="Camión volque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155" y="1073013"/>
            <a:ext cx="1397690" cy="1397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45" descr="Jirafa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01112" y="1453203"/>
            <a:ext cx="318655" cy="318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46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34" name="Google Shape;634;p46"/>
          <p:cNvSpPr txBox="1"/>
          <p:nvPr/>
        </p:nvSpPr>
        <p:spPr>
          <a:xfrm>
            <a:off x="2911904" y="2769111"/>
            <a:ext cx="332018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SEGUIMIENTO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35" name="Google Shape;635;p46" descr="Lista de comprobació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3153" y="1371421"/>
            <a:ext cx="1397690" cy="139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4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36</a:t>
            </a:fld>
            <a:endParaRPr/>
          </a:p>
        </p:txBody>
      </p:sp>
      <p:pic>
        <p:nvPicPr>
          <p:cNvPr id="641" name="Google Shape;641;p47"/>
          <p:cNvPicPr preferRelativeResize="0"/>
          <p:nvPr/>
        </p:nvPicPr>
        <p:blipFill rotWithShape="1">
          <a:blip r:embed="rId3">
            <a:alphaModFix/>
          </a:blip>
          <a:srcRect t="7870" b="7869"/>
          <a:stretch/>
        </p:blipFill>
        <p:spPr>
          <a:xfrm>
            <a:off x="-775896" y="-139148"/>
            <a:ext cx="10015146" cy="5633521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47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43" name="Google Shape;643;p47"/>
          <p:cNvSpPr txBox="1"/>
          <p:nvPr/>
        </p:nvSpPr>
        <p:spPr>
          <a:xfrm>
            <a:off x="1888907" y="2571750"/>
            <a:ext cx="5366184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TIPOS DE SEGUIMIENTO</a:t>
            </a:r>
            <a:endParaRPr sz="36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44" name="Google Shape;644;p47" descr="Lista de comprobació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154" y="1073013"/>
            <a:ext cx="1397690" cy="1397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333333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48"/>
          <p:cNvSpPr/>
          <p:nvPr/>
        </p:nvSpPr>
        <p:spPr>
          <a:xfrm>
            <a:off x="2092036" y="91786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50" name="Google Shape;650;p48"/>
          <p:cNvSpPr txBox="1"/>
          <p:nvPr/>
        </p:nvSpPr>
        <p:spPr>
          <a:xfrm>
            <a:off x="2900498" y="2571750"/>
            <a:ext cx="334299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C.A.D.</a:t>
            </a: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51" name="Google Shape;651;p48" descr="Centro educativo con relleno sólido"/>
          <p:cNvPicPr preferRelativeResize="0"/>
          <p:nvPr/>
        </p:nvPicPr>
        <p:blipFill rotWithShape="1">
          <a:blip r:embed="rId3">
            <a:alphaModFix/>
          </a:blip>
          <a:srcRect b="34967"/>
          <a:stretch/>
        </p:blipFill>
        <p:spPr>
          <a:xfrm>
            <a:off x="3600447" y="1023932"/>
            <a:ext cx="1943097" cy="126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2" name="Google Shape;652;p48" descr="Médico con relleno sóli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1400" y="1252532"/>
            <a:ext cx="533400" cy="50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chemeClr val="dk1"/>
        </a:solidFill>
        <a:effectLst/>
      </p:bgPr>
    </p:bg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00" y="0"/>
            <a:ext cx="9144000" cy="12192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49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659" name="Google Shape;659;p49"/>
          <p:cNvSpPr txBox="1"/>
          <p:nvPr/>
        </p:nvSpPr>
        <p:spPr>
          <a:xfrm>
            <a:off x="1029441" y="2571750"/>
            <a:ext cx="7162317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CENTRO DE ATENCIÓN Y DERIVACIÓN</a:t>
            </a:r>
            <a:endParaRPr sz="1400" b="0" i="0" u="none" strike="noStrike" cap="non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60" name="Google Shape;660;p49" descr="Centro educativo con relleno sólido"/>
          <p:cNvPicPr preferRelativeResize="0"/>
          <p:nvPr/>
        </p:nvPicPr>
        <p:blipFill rotWithShape="1">
          <a:blip r:embed="rId4">
            <a:alphaModFix/>
          </a:blip>
          <a:srcRect b="34967"/>
          <a:stretch/>
        </p:blipFill>
        <p:spPr>
          <a:xfrm>
            <a:off x="3600449" y="941410"/>
            <a:ext cx="1943097" cy="1263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49" descr="Médico con relleno sólido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51404" y="1170010"/>
            <a:ext cx="533400" cy="507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="0">
  <p:cSld>
    <p:bg>
      <p:bgPr>
        <a:solidFill>
          <a:srgbClr val="262626"/>
        </a:solidFill>
        <a:effectLst/>
      </p:bgPr>
    </p:bg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0"/>
          <p:cNvSpPr/>
          <p:nvPr/>
        </p:nvSpPr>
        <p:spPr>
          <a:xfrm>
            <a:off x="2092036" y="59889"/>
            <a:ext cx="4959928" cy="4959928"/>
          </a:xfrm>
          <a:prstGeom prst="ellipse">
            <a:avLst/>
          </a:prstGeom>
          <a:solidFill>
            <a:srgbClr val="262626"/>
          </a:solidFill>
          <a:ln w="762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67" name="Google Shape;667;p50" descr="Mon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68014" y="1406238"/>
            <a:ext cx="1407969" cy="1407969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p50"/>
          <p:cNvSpPr txBox="1"/>
          <p:nvPr/>
        </p:nvSpPr>
        <p:spPr>
          <a:xfrm>
            <a:off x="2900499" y="2814207"/>
            <a:ext cx="334299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RECEPCIÓN</a:t>
            </a: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4</a:t>
            </a:fld>
            <a:endParaRPr/>
          </a:p>
        </p:txBody>
      </p:sp>
      <p:grpSp>
        <p:nvGrpSpPr>
          <p:cNvPr id="136" name="Google Shape;136;p1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37" name="Google Shape;137;p1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1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1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1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1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1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1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1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" name="Google Shape;151;p18"/>
          <p:cNvPicPr preferRelativeResize="0"/>
          <p:nvPr/>
        </p:nvPicPr>
        <p:blipFill rotWithShape="1">
          <a:blip r:embed="rId3">
            <a:alphaModFix/>
          </a:blip>
          <a:srcRect l="5710" r="12019" b="2595"/>
          <a:stretch/>
        </p:blipFill>
        <p:spPr>
          <a:xfrm rot="5400000">
            <a:off x="4390190" y="2383808"/>
            <a:ext cx="2953919" cy="2002965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8627"/>
              </a:srgbClr>
            </a:outerShdw>
          </a:effectLst>
        </p:spPr>
      </p:pic>
      <p:pic>
        <p:nvPicPr>
          <p:cNvPr id="152" name="Google Shape;152;p18" descr="Habilitan refugios para animales silvestres afectados por el incendio en la  Chiquitanía | Los Tiempos"/>
          <p:cNvPicPr preferRelativeResize="0"/>
          <p:nvPr/>
        </p:nvPicPr>
        <p:blipFill rotWithShape="1">
          <a:blip r:embed="rId4">
            <a:alphaModFix/>
          </a:blip>
          <a:srcRect l="6913" r="14370"/>
          <a:stretch/>
        </p:blipFill>
        <p:spPr>
          <a:xfrm>
            <a:off x="435752" y="2047132"/>
            <a:ext cx="3363737" cy="2385731"/>
          </a:xfrm>
          <a:prstGeom prst="rect">
            <a:avLst/>
          </a:prstGeom>
          <a:noFill/>
          <a:ln>
            <a:noFill/>
          </a:ln>
          <a:effectLst>
            <a:outerShdw blurRad="190500" algn="tl" rotWithShape="0">
              <a:srgbClr val="000000">
                <a:alpha val="68627"/>
              </a:srgbClr>
            </a:outerShdw>
          </a:effectLst>
        </p:spPr>
      </p:pic>
      <p:sp>
        <p:nvSpPr>
          <p:cNvPr id="153" name="Google Shape;153;p18"/>
          <p:cNvSpPr/>
          <p:nvPr/>
        </p:nvSpPr>
        <p:spPr>
          <a:xfrm>
            <a:off x="4098972" y="2919441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8"/>
          <p:cNvSpPr/>
          <p:nvPr/>
        </p:nvSpPr>
        <p:spPr>
          <a:xfrm>
            <a:off x="508777" y="1348887"/>
            <a:ext cx="7494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ACTA DE RECEPCIÓN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5" name="Google Shape;155;p18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5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5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40</a:t>
            </a:fld>
            <a:endParaRPr/>
          </a:p>
        </p:txBody>
      </p:sp>
      <p:pic>
        <p:nvPicPr>
          <p:cNvPr id="674" name="Google Shape;674;p51" descr="The Stinkiest Bird Around! — Life Gone Wild"/>
          <p:cNvPicPr preferRelativeResize="0"/>
          <p:nvPr/>
        </p:nvPicPr>
        <p:blipFill rotWithShape="1">
          <a:blip r:embed="rId3">
            <a:alphaModFix/>
          </a:blip>
          <a:srcRect t="6004" b="9570"/>
          <a:stretch/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1"/>
          <p:cNvSpPr txBox="1"/>
          <p:nvPr/>
        </p:nvSpPr>
        <p:spPr>
          <a:xfrm>
            <a:off x="7497267" y="4740023"/>
            <a:ext cx="160813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Pájaro de Hoatzin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51"/>
          <p:cNvSpPr/>
          <p:nvPr/>
        </p:nvSpPr>
        <p:spPr>
          <a:xfrm>
            <a:off x="-871146" y="-2871396"/>
            <a:ext cx="10886292" cy="10886292"/>
          </a:xfrm>
          <a:prstGeom prst="ellipse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pic>
        <p:nvPicPr>
          <p:cNvPr id="677" name="Google Shape;677;p51" descr="Mon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73154" y="1174059"/>
            <a:ext cx="1397690" cy="139769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51"/>
          <p:cNvSpPr txBox="1"/>
          <p:nvPr/>
        </p:nvSpPr>
        <p:spPr>
          <a:xfrm>
            <a:off x="990841" y="2571749"/>
            <a:ext cx="716231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GB" sz="4000" b="0" i="0" u="none" strike="noStrike" cap="none">
                <a:solidFill>
                  <a:schemeClr val="lt1"/>
                </a:solidFill>
                <a:latin typeface="Overlock"/>
                <a:ea typeface="Overlock"/>
                <a:cs typeface="Overlock"/>
                <a:sym typeface="Overlock"/>
              </a:rPr>
              <a:t>RECEPCIÓN</a:t>
            </a:r>
            <a:endParaRPr sz="4000" b="0" i="0" u="none" strike="noStrike" cap="none">
              <a:solidFill>
                <a:schemeClr val="lt1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PROPUESTA DE INNOVACIÓN O SOLUCIÓN DE PROBLEMA </a:t>
            </a:r>
            <a:endParaRPr/>
          </a:p>
        </p:txBody>
      </p:sp>
      <p:sp>
        <p:nvSpPr>
          <p:cNvPr id="684" name="Google Shape;684;p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41</a:t>
            </a:fld>
            <a:endParaRPr/>
          </a:p>
        </p:txBody>
      </p:sp>
      <p:grpSp>
        <p:nvGrpSpPr>
          <p:cNvPr id="685" name="Google Shape;685;p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686" name="Google Shape;686;p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700" name="Google Shape;700;p2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graphicFrame>
        <p:nvGraphicFramePr>
          <p:cNvPr id="701" name="Google Shape;701;p2"/>
          <p:cNvGraphicFramePr/>
          <p:nvPr>
            <p:extLst>
              <p:ext uri="{D42A27DB-BD31-4B8C-83A1-F6EECF244321}">
                <p14:modId xmlns:p14="http://schemas.microsoft.com/office/powerpoint/2010/main" val="945998029"/>
              </p:ext>
            </p:extLst>
          </p:nvPr>
        </p:nvGraphicFramePr>
        <p:xfrm>
          <a:off x="460654" y="1644650"/>
          <a:ext cx="7157350" cy="3053080"/>
        </p:xfrm>
        <a:graphic>
          <a:graphicData uri="http://schemas.openxmlformats.org/drawingml/2006/table">
            <a:tbl>
              <a:tblPr firstRow="1" bandRow="1">
                <a:tableStyleId>{F30210E9-4EE5-4E76-AE22-89F419F7902F}</a:tableStyleId>
              </a:tblPr>
              <a:tblGrid>
                <a:gridCol w="3578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8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250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Objetivo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: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Identificar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requerimientos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cliente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relación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Aplicación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Multiplataforma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Seguimiento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Para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Silvestres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Centro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Educación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Ambiental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5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 dirty="0" err="1">
                          <a:sym typeface="Arial"/>
                        </a:rPr>
                        <a:t>Fecha</a:t>
                      </a:r>
                      <a:r>
                        <a:rPr lang="en-GB" sz="1200" u="none" strike="noStrike" cap="none" dirty="0">
                          <a:sym typeface="Arial"/>
                        </a:rPr>
                        <a:t>: 04 de </a:t>
                      </a:r>
                      <a:r>
                        <a:rPr lang="en-GB" sz="1200" u="none" strike="noStrike" cap="none" dirty="0" err="1">
                          <a:sym typeface="Arial"/>
                        </a:rPr>
                        <a:t>marzo</a:t>
                      </a:r>
                      <a:r>
                        <a:rPr lang="en-GB" sz="1200" u="none" strike="noStrike" cap="none" dirty="0">
                          <a:sym typeface="Arial"/>
                        </a:rPr>
                        <a:t> del 2022</a:t>
                      </a:r>
                      <a:endParaRPr sz="12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Hora Inicial: 21:00 Hora Final: 22:30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5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Entrevistado(a): Marcelino López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Cargo: Licenciado en Biología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5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Entrevistador(a) Ludwing Armijo Saavedra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u="none" strike="noStrike" cap="none">
                          <a:sym typeface="Arial"/>
                        </a:rPr>
                        <a:t>Cargo: Estudiante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69975">
                <a:tc grid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1.- ¿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Qué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es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Centro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Educación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Ambiental? </a:t>
                      </a:r>
                      <a:endParaRPr sz="14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El Centro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Educación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Ambiental Municipal es un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edificio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público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ejemplo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decisión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política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enfocada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al sector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ambiental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mismo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cumple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funciones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enmarcadas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la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protección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al medio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ambiente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enfocando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sus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esfuerzos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principalmente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materia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Educación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Ambiental,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actividad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se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desarrolla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manera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planificada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sistematizada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con la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visión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generar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conciencia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valor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perdurará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tiempo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nos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acerca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ser una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sociedad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tiene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como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principio fundamental,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cuidado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respeto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por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4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Medio </a:t>
                      </a:r>
                      <a:r>
                        <a:rPr lang="en-GB" sz="14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Ambiente</a:t>
                      </a:r>
                      <a:endParaRPr sz="1400" u="none" strike="noStrike" cap="none" dirty="0"/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1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PROPUESTA DE INNOVACIÓN O SOLUCIÓN DE PROBLEMA </a:t>
            </a:r>
            <a:endParaRPr/>
          </a:p>
        </p:txBody>
      </p:sp>
      <p:sp>
        <p:nvSpPr>
          <p:cNvPr id="707" name="Google Shape;707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42</a:t>
            </a:fld>
            <a:endParaRPr/>
          </a:p>
        </p:txBody>
      </p:sp>
      <p:graphicFrame>
        <p:nvGraphicFramePr>
          <p:cNvPr id="708" name="Google Shape;708;p14"/>
          <p:cNvGraphicFramePr/>
          <p:nvPr>
            <p:extLst>
              <p:ext uri="{D42A27DB-BD31-4B8C-83A1-F6EECF244321}">
                <p14:modId xmlns:p14="http://schemas.microsoft.com/office/powerpoint/2010/main" val="2144800299"/>
              </p:ext>
            </p:extLst>
          </p:nvPr>
        </p:nvGraphicFramePr>
        <p:xfrm>
          <a:off x="460654" y="1436100"/>
          <a:ext cx="7157350" cy="32004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6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2.-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Qué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es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Centro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Atención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Derivación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Es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programa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medio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ambiental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se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encarga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principalmente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realizar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rescates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silvestres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albergarlos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refugio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3.-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Dónde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está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ubicada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Está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ubicado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3er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anillo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avenida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Francisco Mora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4.-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Cuándo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fundado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fundado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11 de mayo del 2016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5.-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Cuál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es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misión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visión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Mejorar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bienestar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acabar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con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crueldad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negligencia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hacia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ellos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con 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cría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descontrolada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abandono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mismos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través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rescates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rehabilitación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tratamiento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veterinario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dirty="0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6.-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Cuáles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son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objetivos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 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Fomentar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buen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al medio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ambiente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así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como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prevenir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abandono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maltrato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hacia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animales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7.-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Qué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servicios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ofrece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Centro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Atención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Derivación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La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protección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la fauna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silvestre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Entregas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voluntarias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Evaluación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tratamiento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rehabilitación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animal.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Reubicación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PROPUESTA DE INNOVACIÓN O SOLUCIÓN DE PROBLEMA </a:t>
            </a:r>
            <a:endParaRPr/>
          </a:p>
        </p:txBody>
      </p:sp>
      <p:sp>
        <p:nvSpPr>
          <p:cNvPr id="714" name="Google Shape;714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43</a:t>
            </a:fld>
            <a:endParaRPr/>
          </a:p>
        </p:txBody>
      </p:sp>
      <p:graphicFrame>
        <p:nvGraphicFramePr>
          <p:cNvPr id="715" name="Google Shape;715;p15"/>
          <p:cNvGraphicFramePr/>
          <p:nvPr>
            <p:extLst>
              <p:ext uri="{D42A27DB-BD31-4B8C-83A1-F6EECF244321}">
                <p14:modId xmlns:p14="http://schemas.microsoft.com/office/powerpoint/2010/main" val="1581098310"/>
              </p:ext>
            </p:extLst>
          </p:nvPr>
        </p:nvGraphicFramePr>
        <p:xfrm>
          <a:off x="460654" y="1423400"/>
          <a:ext cx="7157350" cy="1669975"/>
        </p:xfrm>
        <a:graphic>
          <a:graphicData uri="http://schemas.openxmlformats.org/drawingml/2006/table">
            <a:tbl>
              <a:tblPr firstRow="1" bandRow="1">
                <a:tableStyleId>{F30210E9-4EE5-4E76-AE22-89F419F7902F}</a:tableStyleId>
              </a:tblPr>
              <a:tblGrid>
                <a:gridCol w="7157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6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8. - ¿Como es la forma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la que se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trabaja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cuando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conocen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al animal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afectado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Se le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realiza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un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diagnóstico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con un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registro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previo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animal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silvestre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para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luego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introducirlo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espacios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reservados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que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tienen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el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refugio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9.- ¿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Qué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cargos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tienen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las personas que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aportan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datos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a las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planillas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seguimiento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?</a:t>
                      </a:r>
                      <a:endParaRPr sz="1200" b="0" u="none" strike="noStrike" cap="none" dirty="0">
                        <a:solidFill>
                          <a:schemeClr val="dk1"/>
                        </a:solidFill>
                        <a:sym typeface="Arial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Los cargos que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tienen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los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funcionarios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del Centro de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Atención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Derivación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son: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Recepcionista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,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Veterinario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 y </a:t>
                      </a:r>
                      <a:r>
                        <a:rPr lang="en-GB" sz="1200" b="0" u="none" strike="noStrike" cap="none" dirty="0" err="1">
                          <a:solidFill>
                            <a:schemeClr val="dk1"/>
                          </a:solidFill>
                          <a:sym typeface="Arial"/>
                        </a:rPr>
                        <a:t>Derivador</a:t>
                      </a:r>
                      <a:r>
                        <a:rPr lang="en-GB" sz="1200" b="0" u="none" strike="noStrike" cap="none" dirty="0">
                          <a:solidFill>
                            <a:schemeClr val="dk1"/>
                          </a:solidFill>
                          <a:sym typeface="Arial"/>
                        </a:rPr>
                        <a:t>.</a:t>
                      </a:r>
                      <a:endParaRPr sz="1100" b="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CRONOGRAMA DE ACTIVIDADES</a:t>
            </a:r>
            <a:endParaRPr/>
          </a:p>
        </p:txBody>
      </p:sp>
      <p:sp>
        <p:nvSpPr>
          <p:cNvPr id="721" name="Google Shape;721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44</a:t>
            </a:fld>
            <a:endParaRPr/>
          </a:p>
        </p:txBody>
      </p:sp>
      <p:pic>
        <p:nvPicPr>
          <p:cNvPr id="722" name="Google Shape;722;p16"/>
          <p:cNvPicPr preferRelativeResize="0"/>
          <p:nvPr/>
        </p:nvPicPr>
        <p:blipFill rotWithShape="1">
          <a:blip r:embed="rId3">
            <a:alphaModFix/>
          </a:blip>
          <a:srcRect b="28685"/>
          <a:stretch/>
        </p:blipFill>
        <p:spPr>
          <a:xfrm>
            <a:off x="139525" y="1380469"/>
            <a:ext cx="7478475" cy="3256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1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LISTADO DE NECESIDADES Y CARACTERÍSTICAS</a:t>
            </a:r>
            <a:endParaRPr/>
          </a:p>
        </p:txBody>
      </p:sp>
      <p:sp>
        <p:nvSpPr>
          <p:cNvPr id="728" name="Google Shape;728;p1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45</a:t>
            </a:fld>
            <a:endParaRPr/>
          </a:p>
        </p:txBody>
      </p:sp>
      <p:graphicFrame>
        <p:nvGraphicFramePr>
          <p:cNvPr id="729" name="Google Shape;729;p17"/>
          <p:cNvGraphicFramePr/>
          <p:nvPr>
            <p:extLst>
              <p:ext uri="{D42A27DB-BD31-4B8C-83A1-F6EECF244321}">
                <p14:modId xmlns:p14="http://schemas.microsoft.com/office/powerpoint/2010/main" val="1161981623"/>
              </p:ext>
            </p:extLst>
          </p:nvPr>
        </p:nvGraphicFramePr>
        <p:xfrm>
          <a:off x="180753" y="1329068"/>
          <a:ext cx="7538500" cy="3266125"/>
        </p:xfrm>
        <a:graphic>
          <a:graphicData uri="http://schemas.openxmlformats.org/drawingml/2006/table">
            <a:tbl>
              <a:tblPr firstRow="1" firstCol="1" bandRow="1">
                <a:noFill/>
                <a:tableStyleId>{C99FA847-6A1C-4B0A-885B-CCD4B066C7B8}</a:tableStyleId>
              </a:tblPr>
              <a:tblGrid>
                <a:gridCol w="3641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73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Necesidades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Características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73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Información de los usuarios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Nombre, Primer apellido, segundo apellido, cargo 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73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Información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del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expediente</a:t>
                      </a:r>
                      <a:endParaRPr sz="9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IDExpediente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Nombre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animal,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fecha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PlanillasAlmacenadas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</a:t>
                      </a:r>
                      <a:endParaRPr sz="9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525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Información del Acta de Recepción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Numero de Acta, Fecha, Hora. 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8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Tipo de atención; Entrega, Rescate o Decomiso. LugarDFERDA; Munipio, Barrio, Calle/Avenida, N°Casa. LugarDPA; Municipio, Barrio, Calle/Avenida, Empresa/Institucion, Areas. Especies Procedentes de la Atencion; N°, Nombre Cientifico, Nombre Común, Edad (N, I-J, J-A) Sexo (M, H, I) Observaciones (Estado del animal, Peso, Medida si es posible) funcionario Recepcionante; Nombre, Firma, C.I. Persona (Entidad) que efectua la entrega; Nombre, Telf, C.I.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2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Informa de la Historia Clínica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Fecha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Hora,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Especie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Nombre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Comun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Sexo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Edad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Anamnesis,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Mucosas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RevExterna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PruebasComplementarias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DiagnosticoPresuntivo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DiagnosticoConfirmado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Medico,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Firma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Hidratación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;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Reposición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Mantenimiento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Perdidas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Tratamiento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;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Diagnostico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Fármaco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Acción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Dosis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</a:t>
                      </a:r>
                      <a:r>
                        <a:rPr lang="en-GB" sz="900" b="0" u="none" strike="noStrike" cap="none" dirty="0" err="1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Vía</a:t>
                      </a:r>
                      <a:r>
                        <a:rPr lang="en-GB" sz="900" b="0" u="none" strike="noStrike" cap="none" dirty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, Hora.</a:t>
                      </a:r>
                      <a:endParaRPr sz="900" b="0" u="none" strike="noStrike" cap="none" dirty="0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2825" marR="1282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5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LISTADO DE NECESIDADES Y CARACTERÍSTICAS</a:t>
            </a:r>
            <a:endParaRPr/>
          </a:p>
        </p:txBody>
      </p:sp>
      <p:sp>
        <p:nvSpPr>
          <p:cNvPr id="735" name="Google Shape;735;p5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46</a:t>
            </a:fld>
            <a:endParaRPr/>
          </a:p>
        </p:txBody>
      </p:sp>
      <p:graphicFrame>
        <p:nvGraphicFramePr>
          <p:cNvPr id="736" name="Google Shape;736;p52"/>
          <p:cNvGraphicFramePr/>
          <p:nvPr/>
        </p:nvGraphicFramePr>
        <p:xfrm>
          <a:off x="180753" y="1382234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{C99FA847-6A1C-4B0A-885B-CCD4B066C7B8}</a:tableStyleId>
              </a:tblPr>
              <a:tblGrid>
                <a:gridCol w="3769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124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Información de Ficha de translocación del Fauna silvestre.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N°, Fecha (Dia, Mes, Año) Hora(24hrs) TranslocacionGrupal, TranslocacionIndividual, Cantidad. InformacionDelIndividuo. Especie, Codigos, Sexo (M, H, I) Estado Etario. InformacionComplementaria, FueNecesario(SI,No) InformacionEspacialDeTranslocacion(REQUERIDO); Departamento, Provincia, Municipio, Localidad, GeoReferenciado, Coordenadas(UTM), Altitud(msnm), Ecotopo. 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483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Información del Acta de Derivación. Fauna Silvestre.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Nro, Ciudad, Fecha; Dia, Mes, Año, Hora, Al, Nro, Especie, Descripcion/Estado, Cantidad. Funcionario Recepcionante; Nombre, Entidad. FuncionarioQueEntrega; Nombre, Entidad.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75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Información de Ficha de Deceso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b="0" u="none" strike="noStrike" cap="none">
                          <a:solidFill>
                            <a:schemeClr val="dk1"/>
                          </a:solidFill>
                        </a:rPr>
                        <a:t>Fecha (Día, Mes, Año), NombreDelCentro, Modalidad (CAD, CR, ZOO, X, RT) InformacionDelEjemplar; Especie, Individuo, Codigo, Sexo (M, H, I) Edad, FechaDeDeceso. CausaDelDeceso, DiagnosticoFinal, FirmaDirector, AclaracionDeFirma.</a:t>
                      </a:r>
                      <a:endParaRPr sz="9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600" marR="15600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ALCANCE DEL SISTEMA (ENTRADA, PROCESO Y SALIDA)</a:t>
            </a:r>
            <a:endParaRPr/>
          </a:p>
        </p:txBody>
      </p:sp>
      <p:sp>
        <p:nvSpPr>
          <p:cNvPr id="742" name="Google Shape;742;p5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47</a:t>
            </a:fld>
            <a:endParaRPr/>
          </a:p>
        </p:txBody>
      </p:sp>
      <p:graphicFrame>
        <p:nvGraphicFramePr>
          <p:cNvPr id="743" name="Google Shape;743;p53"/>
          <p:cNvGraphicFramePr/>
          <p:nvPr/>
        </p:nvGraphicFramePr>
        <p:xfrm>
          <a:off x="138222" y="1371598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{C99FA847-6A1C-4B0A-885B-CCD4B066C7B8}</a:tableStyleId>
              </a:tblPr>
              <a:tblGrid>
                <a:gridCol w="249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9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93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32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Entrada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Proceso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Salida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34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animal silvestre recepcionado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del Acta de Recepción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67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lugar donde fue la entrega, rescate o decomiso del animal y de su procedencia 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 la ubicación del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0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 la persona que efectúa la entrega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 la persona que realiza la entrega del animal silvestre.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 la salud del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diagnóstico y exámenes al animal silvestre.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 la Historia Clínica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6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lugar a donde será translocado 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lugar a donde será destinado.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 la Ficha Translocación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6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lugar a donde será derivado 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lugar a donde será destinado.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del acta de Derivación de Fauna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66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deceso del animal silvestre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 la causa del deceso del animal silvestre.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 la Ficha de Deceso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700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Información del funcionario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Registro de datos del funcionario que realiza la planilla de acta de recepción, historia clínica, ficha de translocación, acta de derivación y ficha de deceso.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solidFill>
                            <a:schemeClr val="dk1"/>
                          </a:solidFill>
                        </a:rPr>
                        <a:t>Reporte del personal administrativo</a:t>
                      </a:r>
                      <a:endParaRPr sz="800" b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5475" marR="25475" marT="0" marB="0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p5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IDENTIFICACIÓN Y DESCRIPCIÓN GENERAL DE LOS ACTORES</a:t>
            </a:r>
            <a:endParaRPr/>
          </a:p>
        </p:txBody>
      </p:sp>
      <p:sp>
        <p:nvSpPr>
          <p:cNvPr id="749" name="Google Shape;749;p54"/>
          <p:cNvSpPr txBox="1">
            <a:spLocks noGrp="1"/>
          </p:cNvSpPr>
          <p:nvPr>
            <p:ph type="body" idx="1"/>
          </p:nvPr>
        </p:nvSpPr>
        <p:spPr>
          <a:xfrm>
            <a:off x="814275" y="1537988"/>
            <a:ext cx="6713576" cy="3002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▰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Administrador: El usuario de tipo administrador, tiene los permisos para gestionar las funcionalidades de el personal y también gestiona a los usuarios.</a:t>
            </a:r>
            <a:endParaRPr/>
          </a:p>
          <a:p>
            <a:pPr marL="457200" lvl="0" indent="-355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▰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Funcionario Recepcionista: Es el usuario con rol de recepcionista el cual tendrá acceso a funciones propias del registro de datos en el Acta de Recepción.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▰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Funcionario Veterinario: Es el usuario con rol de Veterinario el cual tendrá acceso a funciones propias del registro de datos en la Historia Medica o la Ficha de Decesos.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3556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2000"/>
              <a:buChar char="▰"/>
            </a:pPr>
            <a:r>
              <a:rPr lang="en-GB" sz="1200">
                <a:latin typeface="Arial"/>
                <a:ea typeface="Arial"/>
                <a:cs typeface="Arial"/>
                <a:sym typeface="Arial"/>
              </a:rPr>
              <a:t>Funcionario Derivador: Es el usuario con el rol de Derivador el cual tendrá acceso a funciones propias del registro de datos en la ficha de derivación o translocación. 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marL="457200" lvl="0" indent="-2286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750" name="Google Shape;750;p5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48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5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TABLA GENERAL PARA CASOS DE USO</a:t>
            </a:r>
            <a:endParaRPr/>
          </a:p>
        </p:txBody>
      </p:sp>
      <p:sp>
        <p:nvSpPr>
          <p:cNvPr id="756" name="Google Shape;756;p5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49</a:t>
            </a:fld>
            <a:endParaRPr/>
          </a:p>
        </p:txBody>
      </p:sp>
      <p:graphicFrame>
        <p:nvGraphicFramePr>
          <p:cNvPr id="757" name="Google Shape;757;p55"/>
          <p:cNvGraphicFramePr/>
          <p:nvPr/>
        </p:nvGraphicFramePr>
        <p:xfrm>
          <a:off x="143288" y="1386588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144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67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2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0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0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831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715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Gestiones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650" marR="77650" marT="38825" marB="38825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Acciones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650" marR="77650" marT="38825" marB="38825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Actores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650" marR="77650" marT="38825" marB="38825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6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Derivador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Veterinario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Recepcionista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Administrador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7150">
                <a:tc rowSpan="5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Usuarios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77650" marR="77650" marT="38825" marB="3882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Crear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7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Buscar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7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7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Modificar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7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Eliminar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8225" marR="582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758" name="Google Shape;758;p55"/>
          <p:cNvGraphicFramePr/>
          <p:nvPr/>
        </p:nvGraphicFramePr>
        <p:xfrm>
          <a:off x="143288" y="3117504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130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3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1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1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31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770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Gestiones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500" marR="91500" marT="45750" marB="4575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Acciones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500" marR="91500" marT="45750" marB="4575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Actores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500" marR="91500" marT="45750" marB="4575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87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Derivador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Veterinario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Recepcionista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Administrador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6250">
                <a:tc rowSpan="5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Expediente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500" marR="91500" marT="45750" marB="4575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Crear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6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Buscar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6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6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Modificar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6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Eliminar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7950" marR="5795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1" name="Google Shape;161;p1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  <p:grpSp>
        <p:nvGrpSpPr>
          <p:cNvPr id="162" name="Google Shape;162;p19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63" name="Google Shape;163;p19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19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19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19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19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19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9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7" name="Google Shape;177;p19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8" name="Google Shape;178;p19"/>
          <p:cNvPicPr preferRelativeResize="0"/>
          <p:nvPr/>
        </p:nvPicPr>
        <p:blipFill rotWithShape="1">
          <a:blip r:embed="rId4">
            <a:alphaModFix/>
          </a:blip>
          <a:srcRect l="21056" r="26681"/>
          <a:stretch/>
        </p:blipFill>
        <p:spPr>
          <a:xfrm rot="5400000">
            <a:off x="4533892" y="1759950"/>
            <a:ext cx="2688015" cy="289210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pic>
        <p:nvPicPr>
          <p:cNvPr id="179" name="Google Shape;179;p19"/>
          <p:cNvPicPr preferRelativeResize="0"/>
          <p:nvPr/>
        </p:nvPicPr>
        <p:blipFill rotWithShape="1">
          <a:blip r:embed="rId5">
            <a:alphaModFix/>
          </a:blip>
          <a:srcRect l="16254" r="12185"/>
          <a:stretch/>
        </p:blipFill>
        <p:spPr>
          <a:xfrm rot="5400000">
            <a:off x="653243" y="2080552"/>
            <a:ext cx="2862606" cy="224929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180" name="Google Shape;180;p19"/>
          <p:cNvSpPr/>
          <p:nvPr/>
        </p:nvSpPr>
        <p:spPr>
          <a:xfrm rot="10800000">
            <a:off x="3768616" y="2886613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9"/>
          <p:cNvSpPr/>
          <p:nvPr/>
        </p:nvSpPr>
        <p:spPr>
          <a:xfrm>
            <a:off x="684666" y="1325719"/>
            <a:ext cx="749436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HISTORIA CLÍNICA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5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TABLA GENERAL PARA CASOS DE USO</a:t>
            </a:r>
            <a:endParaRPr/>
          </a:p>
        </p:txBody>
      </p:sp>
      <p:sp>
        <p:nvSpPr>
          <p:cNvPr id="764" name="Google Shape;764;p5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50</a:t>
            </a:fld>
            <a:endParaRPr/>
          </a:p>
        </p:txBody>
      </p:sp>
      <p:graphicFrame>
        <p:nvGraphicFramePr>
          <p:cNvPr id="765" name="Google Shape;765;p56"/>
          <p:cNvGraphicFramePr/>
          <p:nvPr/>
        </p:nvGraphicFramePr>
        <p:xfrm>
          <a:off x="140330" y="1409430"/>
          <a:ext cx="6866400" cy="14917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130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0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4415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Gestiones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Acciones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Actores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51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Derivador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Veterinario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Recepcionista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Administrador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4150">
                <a:tc row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Acta de Recepción 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Crear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4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Ver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41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Modificar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6" name="Google Shape;766;p56"/>
          <p:cNvGraphicFramePr/>
          <p:nvPr/>
        </p:nvGraphicFramePr>
        <p:xfrm>
          <a:off x="140330" y="3077429"/>
          <a:ext cx="6866400" cy="164725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1305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15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3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281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0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945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Gestiones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Acciones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Actores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94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Derivador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Veterinario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Recepcionista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Administrador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450">
                <a:tc rowSpan="3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Historia Clínica  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Crear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94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Ver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94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Modificar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 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 u="none" strike="noStrike" cap="none"/>
                        <a:t>X</a:t>
                      </a:r>
                      <a:endParaRPr sz="12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5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TABLA GENERAL PARA CASOS DE USO</a:t>
            </a:r>
            <a:endParaRPr/>
          </a:p>
        </p:txBody>
      </p:sp>
      <p:sp>
        <p:nvSpPr>
          <p:cNvPr id="772" name="Google Shape;772;p5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51</a:t>
            </a:fld>
            <a:endParaRPr/>
          </a:p>
        </p:txBody>
      </p:sp>
      <p:graphicFrame>
        <p:nvGraphicFramePr>
          <p:cNvPr id="773" name="Google Shape;773;p57"/>
          <p:cNvGraphicFramePr/>
          <p:nvPr/>
        </p:nvGraphicFramePr>
        <p:xfrm>
          <a:off x="220052" y="1401956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717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5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670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Gestiones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50" marR="87550" marT="43775" marB="43775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Acciones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50" marR="87550" marT="43775" marB="43775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Actores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50" marR="87550" marT="43775" marB="43775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Derivador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Veterinario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Recepcionista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Administrador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475">
                <a:tc row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Ficha de Translocación de Fauna Silvestre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50" marR="87550" marT="43775" marB="43775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Crear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4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734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Modificar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3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Eliminar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3975" marR="539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4" name="Google Shape;774;p57"/>
          <p:cNvGraphicFramePr/>
          <p:nvPr/>
        </p:nvGraphicFramePr>
        <p:xfrm>
          <a:off x="4095675" y="1401956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714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8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8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2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2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619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67875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Gestiones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00" marR="87500" marT="43750" marB="4375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Acciones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00" marR="87500" marT="43750" marB="4375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Actores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00" marR="87500" marT="43750" marB="4375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60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Derivador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Veterinario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Recepcionista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Administrador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0275">
                <a:tc row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Acta de Derivación Fauna Silvestre 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7500" marR="87500" marT="43750" marB="4375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Crear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02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Ver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60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Modificar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600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Eliminar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 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X</a:t>
                      </a:r>
                      <a:endParaRPr sz="1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51750" marR="5175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75" name="Google Shape;775;p57"/>
          <p:cNvGraphicFramePr/>
          <p:nvPr/>
        </p:nvGraphicFramePr>
        <p:xfrm>
          <a:off x="220052" y="3431581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85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0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9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391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21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8650"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Gestiones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3500" marR="83500" marT="41750" marB="41750"/>
                </a:tc>
                <a:tc rowSpan="2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Acciones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3500" marR="83500" marT="41750" marB="41750"/>
                </a:tc>
                <a:tc grid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Actores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3500" marR="83500" marT="41750" marB="41750"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Derivador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Veterinario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Recepcionista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Administrador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50">
                <a:tc rowSpan="4"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Ficha de Deceso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83500" marR="83500" marT="41750" marB="4175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Crear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Ver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5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Modificar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5250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Eliminar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 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u="none" strike="noStrike" cap="none"/>
                        <a:t>X</a:t>
                      </a:r>
                      <a:endParaRPr sz="11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2625" marR="626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REQUISITOS FUNCIONALES</a:t>
            </a:r>
            <a:endParaRPr/>
          </a:p>
        </p:txBody>
      </p:sp>
      <p:sp>
        <p:nvSpPr>
          <p:cNvPr id="781" name="Google Shape;781;p5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52</a:t>
            </a:fld>
            <a:endParaRPr/>
          </a:p>
        </p:txBody>
      </p:sp>
      <p:graphicFrame>
        <p:nvGraphicFramePr>
          <p:cNvPr id="782" name="Google Shape;782;p58"/>
          <p:cNvGraphicFramePr/>
          <p:nvPr/>
        </p:nvGraphicFramePr>
        <p:xfrm>
          <a:off x="170121" y="1477924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282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25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26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835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Código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Requisito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Descripción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RF0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Aplicación Multiplataforma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Contará con software el cual será posible ejecutar en escritorio, móvil y web.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10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RF1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Iniciar Sesión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 usuario operador podrá ingresar al sistema luego de proporcionar el nombre del usuario y la contraseña.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RF2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Usuarios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El sistema podrá listar, buscar, crear, modificar, ver y eliminar usuarios con roles asignado.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RF3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Expedientes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buscar, modificar, ver y eliminar los expedientes del sistema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17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RF4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Acta de Recepción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 y modificar el Acta de Recepción del sistema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9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REQUISITOS FUNCIONALES</a:t>
            </a:r>
            <a:endParaRPr/>
          </a:p>
        </p:txBody>
      </p:sp>
      <p:sp>
        <p:nvSpPr>
          <p:cNvPr id="788" name="Google Shape;788;p5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53</a:t>
            </a:fld>
            <a:endParaRPr/>
          </a:p>
        </p:txBody>
      </p:sp>
      <p:graphicFrame>
        <p:nvGraphicFramePr>
          <p:cNvPr id="789" name="Google Shape;789;p59"/>
          <p:cNvGraphicFramePr/>
          <p:nvPr/>
        </p:nvGraphicFramePr>
        <p:xfrm>
          <a:off x="160012" y="1471168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2812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1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132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RF5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Historia Clínica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 y modificar la Historia Clínica del sistema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RF6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Ficha de Translocación de Fauna Silvestre 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ver, modificar y eliminar la Ficha de Translocación de Fauna Silvestre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RF7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Acta de Derivación. Fauna Silvestre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ver, modificar y eliminar el Acta de Derivación. Fauna Silvestre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RF8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Gestionar Ficha de Deceso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Debe permitir listar, crear, ver, modificar y eliminar la Ficha de Deceso. 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94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RF7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Importación de Datos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Importación de data desde archivos externos.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94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RF8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Exportación de Datos 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800" b="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Exportación de data a archivos externos.</a:t>
                      </a:r>
                      <a:endParaRPr sz="800" b="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7775" marR="1777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6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REQUISITOS NO FUNCIONALES</a:t>
            </a:r>
            <a:endParaRPr/>
          </a:p>
        </p:txBody>
      </p:sp>
      <p:sp>
        <p:nvSpPr>
          <p:cNvPr id="795" name="Google Shape;795;p6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54</a:t>
            </a:fld>
            <a:endParaRPr/>
          </a:p>
        </p:txBody>
      </p:sp>
      <p:graphicFrame>
        <p:nvGraphicFramePr>
          <p:cNvPr id="796" name="Google Shape;796;p60"/>
          <p:cNvGraphicFramePr/>
          <p:nvPr/>
        </p:nvGraphicFramePr>
        <p:xfrm>
          <a:off x="139701" y="1453919"/>
          <a:ext cx="3000000" cy="3000000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26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4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Código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Requisitos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Descripción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RNF0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Datos Necesarios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En caso de presentarse alguna excepción el sistema debe mostrar un mensaje de error que muestra la descripción del evento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RNF1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Confirmar guardar cambios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Siempre debe pedir confirmación el usuario antes de guardar los cambios en el sistema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RNF2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Tiempo de respuesta aceptable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Para el ingreso al sistema el tiempo que tarde sea menor a 10 segundos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RNF3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Facilidad de uso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será fácil uso, intuitivo y sencillo para los usuarios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RNF4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Seguridad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Se garantizará la seguridad haciendo uso de nombres de usuario y contraseña que definan los diferentes roles de cada uno de los usuarios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RNF5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Interfaz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deberá tener una interfaz gráfica amigable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6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REQUISITOS NO FUNCIONALES</a:t>
            </a:r>
            <a:endParaRPr/>
          </a:p>
        </p:txBody>
      </p:sp>
      <p:sp>
        <p:nvSpPr>
          <p:cNvPr id="802" name="Google Shape;802;p6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55</a:t>
            </a:fld>
            <a:endParaRPr/>
          </a:p>
        </p:txBody>
      </p:sp>
      <p:graphicFrame>
        <p:nvGraphicFramePr>
          <p:cNvPr id="803" name="Google Shape;803;p61"/>
          <p:cNvGraphicFramePr/>
          <p:nvPr/>
        </p:nvGraphicFramePr>
        <p:xfrm>
          <a:off x="152401" y="1428519"/>
          <a:ext cx="7974100" cy="2988817"/>
        </p:xfrm>
        <a:graphic>
          <a:graphicData uri="http://schemas.openxmlformats.org/drawingml/2006/table">
            <a:tbl>
              <a:tblPr firstRow="1" firstCol="1" bandRow="1">
                <a:noFill/>
                <a:tableStyleId>{F30210E9-4EE5-4E76-AE22-89F419F7902F}</a:tableStyleId>
              </a:tblPr>
              <a:tblGrid>
                <a:gridCol w="2657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57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5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14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RNF6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Multiplataforma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deberá adaptarse a cualquier sistema operativo y servidor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RNF7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Lenguaje de programación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software se desarrollará en el lenguaje de programación creado por Google, Dart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91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RNF8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Base de datos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Los datos van a ser almacenados en una base de datos MySQL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9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RNF9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Entrada de datos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no deberá tener problema con el trabajo al utilizar los distintos periféricos de entradas.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9800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RNF10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Tiempo Online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La aplicación deberá permanecer activa las 24 horas del día y los siete días de la semana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697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RNF11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Integridad de los datos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deberá poseer una validación para los distintos formularios que se encuentren dentro de la aplicación 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70525"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RNF6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Multiplataforma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900" u="none" strike="noStrike" cap="none"/>
                        <a:t>El sistema deberá adaptarse a cualquier sistema operativo y servidor</a:t>
                      </a:r>
                      <a:endParaRPr sz="9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15025" marR="15025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6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DIAGRAMAS DE LOS CASOS DE USO</a:t>
            </a:r>
            <a:endParaRPr/>
          </a:p>
        </p:txBody>
      </p:sp>
      <p:sp>
        <p:nvSpPr>
          <p:cNvPr id="809" name="Google Shape;809;p6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56</a:t>
            </a:fld>
            <a:endParaRPr/>
          </a:p>
        </p:txBody>
      </p:sp>
      <p:pic>
        <p:nvPicPr>
          <p:cNvPr id="810" name="Google Shape;810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500" y="1346201"/>
            <a:ext cx="2768600" cy="360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43475" y="1498600"/>
            <a:ext cx="4164013" cy="29088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63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DIAGRAMAS DE SECUENCIAS</a:t>
            </a:r>
            <a:endParaRPr/>
          </a:p>
        </p:txBody>
      </p:sp>
      <p:sp>
        <p:nvSpPr>
          <p:cNvPr id="817" name="Google Shape;817;p6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57</a:t>
            </a:fld>
            <a:endParaRPr/>
          </a:p>
        </p:txBody>
      </p:sp>
      <p:pic>
        <p:nvPicPr>
          <p:cNvPr id="818" name="Google Shape;818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476" y="1468542"/>
            <a:ext cx="3804776" cy="3167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7274" y="1468541"/>
            <a:ext cx="2954125" cy="3167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64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DISEÑO DEL SISTEMA: DIAGRAMA DE CLASES</a:t>
            </a:r>
            <a:endParaRPr/>
          </a:p>
        </p:txBody>
      </p:sp>
      <p:sp>
        <p:nvSpPr>
          <p:cNvPr id="825" name="Google Shape;825;p6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58</a:t>
            </a:fld>
            <a:endParaRPr/>
          </a:p>
        </p:txBody>
      </p:sp>
      <p:pic>
        <p:nvPicPr>
          <p:cNvPr id="826" name="Google Shape;82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0055" y="1437640"/>
            <a:ext cx="3954145" cy="33132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6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DISEÑO DE BASE DE DATO CONCEPTUAL</a:t>
            </a:r>
            <a:endParaRPr/>
          </a:p>
        </p:txBody>
      </p:sp>
      <p:sp>
        <p:nvSpPr>
          <p:cNvPr id="832" name="Google Shape;832;p6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59</a:t>
            </a:fld>
            <a:endParaRPr/>
          </a:p>
        </p:txBody>
      </p:sp>
      <p:pic>
        <p:nvPicPr>
          <p:cNvPr id="833" name="Google Shape;83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95743" y="1476782"/>
            <a:ext cx="4435157" cy="3481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2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grpSp>
        <p:nvGrpSpPr>
          <p:cNvPr id="188" name="Google Shape;188;p25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189" name="Google Shape;189;p25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25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25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25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25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25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25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2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25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25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5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25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5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03" name="Google Shape;203;p25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04" name="Google Shape;204;p25"/>
          <p:cNvPicPr preferRelativeResize="0"/>
          <p:nvPr/>
        </p:nvPicPr>
        <p:blipFill rotWithShape="1">
          <a:blip r:embed="rId4">
            <a:alphaModFix/>
          </a:blip>
          <a:srcRect l="24005" r="29278"/>
          <a:stretch/>
        </p:blipFill>
        <p:spPr>
          <a:xfrm rot="5400000">
            <a:off x="470191" y="1511987"/>
            <a:ext cx="2818405" cy="3392342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/>
          <p:nvPr/>
        </p:nvSpPr>
        <p:spPr>
          <a:xfrm>
            <a:off x="3694941" y="1776792"/>
            <a:ext cx="420065" cy="333139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5"/>
          <p:cNvSpPr/>
          <p:nvPr/>
        </p:nvSpPr>
        <p:spPr>
          <a:xfrm>
            <a:off x="3694941" y="2993201"/>
            <a:ext cx="420065" cy="333139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5"/>
          <p:cNvSpPr/>
          <p:nvPr/>
        </p:nvSpPr>
        <p:spPr>
          <a:xfrm>
            <a:off x="3728313" y="4087164"/>
            <a:ext cx="420065" cy="333139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5"/>
          <p:cNvSpPr/>
          <p:nvPr/>
        </p:nvSpPr>
        <p:spPr>
          <a:xfrm>
            <a:off x="3694941" y="1722902"/>
            <a:ext cx="2250663" cy="38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Derivación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5"/>
          <p:cNvSpPr/>
          <p:nvPr/>
        </p:nvSpPr>
        <p:spPr>
          <a:xfrm>
            <a:off x="3861802" y="2961353"/>
            <a:ext cx="2250663" cy="38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Translocación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5"/>
          <p:cNvSpPr/>
          <p:nvPr/>
        </p:nvSpPr>
        <p:spPr>
          <a:xfrm>
            <a:off x="3634871" y="4036516"/>
            <a:ext cx="2250663" cy="383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Deceso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5"/>
          <p:cNvSpPr/>
          <p:nvPr/>
        </p:nvSpPr>
        <p:spPr>
          <a:xfrm>
            <a:off x="627757" y="1453718"/>
            <a:ext cx="2503272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 FINALES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p25" descr="Carlos Rezniceck: “Comprobamos que se puede vivir de cuidar la naturaleza y  el turismo” | EL DEBER"/>
          <p:cNvPicPr preferRelativeResize="0"/>
          <p:nvPr/>
        </p:nvPicPr>
        <p:blipFill rotWithShape="1">
          <a:blip r:embed="rId5">
            <a:alphaModFix/>
          </a:blip>
          <a:srcRect t="5801" b="8028"/>
          <a:stretch/>
        </p:blipFill>
        <p:spPr>
          <a:xfrm>
            <a:off x="5805185" y="1269117"/>
            <a:ext cx="1924339" cy="1099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5" descr="Biocentro Guembé - Bellezas Latinoamericanas Santa Cruz de La Sierra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5185" y="2658915"/>
            <a:ext cx="1869924" cy="1006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 descr="Aparece un jabalí muerto en una cuneta asturiana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805185" y="3720289"/>
            <a:ext cx="1806649" cy="1016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6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DISEÑO DE BASE DE DATOS FÍSICO</a:t>
            </a:r>
            <a:endParaRPr/>
          </a:p>
        </p:txBody>
      </p:sp>
      <p:sp>
        <p:nvSpPr>
          <p:cNvPr id="839" name="Google Shape;839;p6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60</a:t>
            </a:fld>
            <a:endParaRPr/>
          </a:p>
        </p:txBody>
      </p:sp>
      <p:pic>
        <p:nvPicPr>
          <p:cNvPr id="840" name="Google Shape;840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4395" y="1569233"/>
            <a:ext cx="3126105" cy="3382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45" name="Google Shape;845;p8"/>
          <p:cNvGraphicFramePr/>
          <p:nvPr/>
        </p:nvGraphicFramePr>
        <p:xfrm>
          <a:off x="1080807" y="1874925"/>
          <a:ext cx="6096000" cy="2222600"/>
        </p:xfrm>
        <a:graphic>
          <a:graphicData uri="http://schemas.openxmlformats.org/drawingml/2006/table">
            <a:tbl>
              <a:tblPr firstRow="1" bandRow="1">
                <a:noFill/>
                <a:tableStyleId>{F30210E9-4EE5-4E76-AE22-89F419F7902F}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56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Gestor de Base de Datos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u="none" strike="noStrike" cap="none"/>
                        <a:t>Lenguaje de programación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3475"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3475">
                <a:tc vMerge="1">
                  <a:txBody>
                    <a:bodyPr/>
                    <a:lstStyle/>
                    <a:p>
                      <a:endParaRPr lang="es-419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46" name="Google Shape;846;p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>
                <a:solidFill>
                  <a:schemeClr val="lt1"/>
                </a:solidFill>
              </a:rPr>
              <a:t>HERRAMIENTAS DE DESARROLLO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47" name="Google Shape;847;p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61</a:t>
            </a:fld>
            <a:endParaRPr/>
          </a:p>
        </p:txBody>
      </p:sp>
      <p:grpSp>
        <p:nvGrpSpPr>
          <p:cNvPr id="848" name="Google Shape;848;p8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849" name="Google Shape;849;p8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8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8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8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8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8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8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8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8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8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8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8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63" name="Google Shape;863;p8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4" name="Google Shape;864;p8"/>
          <p:cNvPicPr preferRelativeResize="0"/>
          <p:nvPr/>
        </p:nvPicPr>
        <p:blipFill rotWithShape="1">
          <a:blip r:embed="rId4"/>
          <a:srcRect t="22497" b="19086"/>
          <a:stretch/>
        </p:blipFill>
        <p:spPr>
          <a:xfrm>
            <a:off x="4598402" y="2293712"/>
            <a:ext cx="2094614" cy="692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8" descr="MySQL SELECT: Realizar consultas a una base de datos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77406" y="2498134"/>
            <a:ext cx="1920887" cy="118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08191" y="3323992"/>
            <a:ext cx="1281772" cy="692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p67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IMPLEMENTACIÓN DEL SISTEMA</a:t>
            </a:r>
            <a:endParaRPr/>
          </a:p>
        </p:txBody>
      </p:sp>
      <p:sp>
        <p:nvSpPr>
          <p:cNvPr id="872" name="Google Shape;872;p67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62</a:t>
            </a:fld>
            <a:endParaRPr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D3BA677-7EC6-4417-B3CC-A265C529AFE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11573" y="1509823"/>
            <a:ext cx="1656929" cy="3435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ECE70A7-D1DB-476C-91AF-78CC9832080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15746" y="1509823"/>
            <a:ext cx="1656929" cy="3435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68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IMPLEMENTACIÓN DEL SISTEMA</a:t>
            </a:r>
            <a:endParaRPr/>
          </a:p>
        </p:txBody>
      </p:sp>
      <p:sp>
        <p:nvSpPr>
          <p:cNvPr id="882" name="Google Shape;882;p68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GB"/>
              <a:t>63</a:t>
            </a:fld>
            <a:endParaRPr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2DBD1C6-171D-4B8E-A9A7-7F3B2ABC02A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0306" y="1502905"/>
            <a:ext cx="4125247" cy="2665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3B61BC-4D7C-4486-9A77-F936D384DC9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0593" y="1871330"/>
            <a:ext cx="4036314" cy="1988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E13AD1-A067-484E-800D-CC3EBED4D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PRUEBAS DEL SISTEMA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4CAC263-E746-4383-8C90-7CA117B558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64</a:t>
            </a:fld>
            <a:endParaRPr lang="en-GB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13E295C-D26A-4FBC-84B3-6A4ADC50BFF5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50" r="-359"/>
          <a:stretch/>
        </p:blipFill>
        <p:spPr bwMode="auto">
          <a:xfrm>
            <a:off x="212763" y="1446028"/>
            <a:ext cx="4135953" cy="270067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C089D4-565D-45C8-ACCE-A198C5DE542C}"/>
              </a:ext>
            </a:extLst>
          </p:cNvPr>
          <p:cNvPicPr/>
          <p:nvPr/>
        </p:nvPicPr>
        <p:blipFill rotWithShape="1">
          <a:blip r:embed="rId3"/>
          <a:srcRect t="6159"/>
          <a:stretch/>
        </p:blipFill>
        <p:spPr bwMode="auto">
          <a:xfrm>
            <a:off x="4455042" y="1350334"/>
            <a:ext cx="4274725" cy="302796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34335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9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65</a:t>
            </a:fld>
            <a:endParaRPr/>
          </a:p>
        </p:txBody>
      </p:sp>
      <p:sp>
        <p:nvSpPr>
          <p:cNvPr id="890" name="Google Shape;890;p9"/>
          <p:cNvSpPr txBox="1">
            <a:spLocks noGrp="1"/>
          </p:cNvSpPr>
          <p:nvPr>
            <p:ph type="ctrTitle" idx="4294967295"/>
          </p:nvPr>
        </p:nvSpPr>
        <p:spPr>
          <a:xfrm>
            <a:off x="1274762" y="2470469"/>
            <a:ext cx="6594475" cy="1158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</a:pPr>
            <a:r>
              <a:rPr lang="en-GB" sz="6000" b="1" i="0" u="none" strike="noStrike" cap="none">
                <a:solidFill>
                  <a:srgbClr val="FF98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GRACIAS!</a:t>
            </a:r>
            <a:endParaRPr sz="2000" b="1" i="0" u="none" strike="noStrike" cap="none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pSp>
        <p:nvGrpSpPr>
          <p:cNvPr id="891" name="Google Shape;891;p9"/>
          <p:cNvGrpSpPr/>
          <p:nvPr/>
        </p:nvGrpSpPr>
        <p:grpSpPr>
          <a:xfrm>
            <a:off x="3996210" y="966817"/>
            <a:ext cx="1197664" cy="1126777"/>
            <a:chOff x="5972700" y="2330200"/>
            <a:chExt cx="411625" cy="387275"/>
          </a:xfrm>
        </p:grpSpPr>
        <p:sp>
          <p:nvSpPr>
            <p:cNvPr id="892" name="Google Shape;892;p9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3F537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0" name="Google Shape;220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grpSp>
        <p:nvGrpSpPr>
          <p:cNvPr id="221" name="Google Shape;221;p20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22" name="Google Shape;222;p20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0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0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0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0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0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6" name="Google Shape;236;p20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30700"/>
          <a:stretch/>
        </p:blipFill>
        <p:spPr>
          <a:xfrm>
            <a:off x="7813072" y="71236"/>
            <a:ext cx="1184625" cy="820939"/>
          </a:xfrm>
          <a:prstGeom prst="ellipse">
            <a:avLst/>
          </a:prstGeom>
          <a:noFill/>
          <a:ln>
            <a:noFill/>
          </a:ln>
        </p:spPr>
      </p:pic>
      <p:sp>
        <p:nvSpPr>
          <p:cNvPr id="237" name="Google Shape;237;p20"/>
          <p:cNvSpPr/>
          <p:nvPr/>
        </p:nvSpPr>
        <p:spPr>
          <a:xfrm>
            <a:off x="3813592" y="3120703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684666" y="1325719"/>
            <a:ext cx="74943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ACTA DE DERIVACIÓN FAUNA SILVESTRE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p20"/>
          <p:cNvPicPr preferRelativeResize="0"/>
          <p:nvPr/>
        </p:nvPicPr>
        <p:blipFill rotWithShape="1">
          <a:blip r:embed="rId4">
            <a:alphaModFix/>
          </a:blip>
          <a:srcRect l="10251" r="7632"/>
          <a:stretch/>
        </p:blipFill>
        <p:spPr>
          <a:xfrm rot="5400000">
            <a:off x="795493" y="2285740"/>
            <a:ext cx="2888929" cy="211587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pic>
        <p:nvPicPr>
          <p:cNvPr id="240" name="Google Shape;240;p20" descr="Jaguar | Santa cruz de la sierra, Zoologico, Jaguar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7206" y="1861954"/>
            <a:ext cx="2838055" cy="2838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6" name="Google Shape;246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8</a:t>
            </a:fld>
            <a:endParaRPr/>
          </a:p>
        </p:txBody>
      </p:sp>
      <p:grpSp>
        <p:nvGrpSpPr>
          <p:cNvPr id="247" name="Google Shape;247;p21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48" name="Google Shape;248;p21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1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1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1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1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1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1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1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1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1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1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1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2" name="Google Shape;262;p21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63" name="Google Shape;263;p21"/>
          <p:cNvSpPr/>
          <p:nvPr/>
        </p:nvSpPr>
        <p:spPr>
          <a:xfrm>
            <a:off x="3752015" y="2953405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 rotWithShape="1">
          <a:blip r:embed="rId4">
            <a:alphaModFix/>
          </a:blip>
          <a:srcRect t="535" r="21033"/>
          <a:stretch/>
        </p:blipFill>
        <p:spPr>
          <a:xfrm>
            <a:off x="4433777" y="1862768"/>
            <a:ext cx="3518679" cy="274124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pic>
        <p:nvPicPr>
          <p:cNvPr id="265" name="Google Shape;265;p21"/>
          <p:cNvPicPr preferRelativeResize="0"/>
          <p:nvPr/>
        </p:nvPicPr>
        <p:blipFill rotWithShape="1">
          <a:blip r:embed="rId5">
            <a:alphaModFix/>
          </a:blip>
          <a:srcRect l="4540" r="5268"/>
          <a:stretch/>
        </p:blipFill>
        <p:spPr>
          <a:xfrm rot="5400000">
            <a:off x="457130" y="2341303"/>
            <a:ext cx="3010638" cy="205356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266" name="Google Shape;266;p21"/>
          <p:cNvSpPr/>
          <p:nvPr/>
        </p:nvSpPr>
        <p:spPr>
          <a:xfrm>
            <a:off x="679479" y="1334065"/>
            <a:ext cx="778504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FICHA DE TRANSLOCACIÓN DE FAUNA SILVESTRE</a:t>
            </a:r>
            <a:endParaRPr sz="18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2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-GB"/>
              <a:t>PROCESOS DEL SISTEMA ACTUAL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2" name="Google Shape;272;p22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GB"/>
              <a:t>9</a:t>
            </a:fld>
            <a:endParaRPr/>
          </a:p>
        </p:txBody>
      </p:sp>
      <p:grpSp>
        <p:nvGrpSpPr>
          <p:cNvPr id="273" name="Google Shape;273;p22"/>
          <p:cNvGrpSpPr/>
          <p:nvPr/>
        </p:nvGrpSpPr>
        <p:grpSpPr>
          <a:xfrm>
            <a:off x="293683" y="574116"/>
            <a:ext cx="309041" cy="403123"/>
            <a:chOff x="590250" y="244200"/>
            <a:chExt cx="407975" cy="532175"/>
          </a:xfrm>
        </p:grpSpPr>
        <p:sp>
          <p:nvSpPr>
            <p:cNvPr id="274" name="Google Shape;274;p22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2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2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2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2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2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2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2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2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2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2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2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2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8" name="Google Shape;288;p22" descr="https://scontent.fsrz1-1.fna.fbcdn.net/v/t1.0-1/14724492_978796692229739_438860292888958377_n.jpg?oh=680c8541d1d45d5dd1eb9ec6769f16c5&amp;oe=5ACA1DB9"/>
          <p:cNvPicPr preferRelativeResize="0"/>
          <p:nvPr/>
        </p:nvPicPr>
        <p:blipFill rotWithShape="1">
          <a:blip r:embed="rId3">
            <a:alphaModFix/>
          </a:blip>
          <a:srcRect b="26321"/>
          <a:stretch/>
        </p:blipFill>
        <p:spPr>
          <a:xfrm>
            <a:off x="7813072" y="71236"/>
            <a:ext cx="1184625" cy="872805"/>
          </a:xfrm>
          <a:prstGeom prst="ellipse">
            <a:avLst/>
          </a:prstGeom>
          <a:noFill/>
          <a:ln>
            <a:noFill/>
          </a:ln>
        </p:spPr>
      </p:pic>
      <p:sp>
        <p:nvSpPr>
          <p:cNvPr id="289" name="Google Shape;289;p22"/>
          <p:cNvSpPr/>
          <p:nvPr/>
        </p:nvSpPr>
        <p:spPr>
          <a:xfrm rot="10800000">
            <a:off x="3638692" y="2910006"/>
            <a:ext cx="467212" cy="320556"/>
          </a:xfrm>
          <a:prstGeom prst="rightArrow">
            <a:avLst>
              <a:gd name="adj1" fmla="val 50000"/>
              <a:gd name="adj2" fmla="val 50000"/>
            </a:avLst>
          </a:prstGeom>
          <a:noFill/>
          <a:ln w="25400" cap="flat" cmpd="sng">
            <a:solidFill>
              <a:srgbClr val="3F537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2"/>
          <p:cNvPicPr preferRelativeResize="0"/>
          <p:nvPr/>
        </p:nvPicPr>
        <p:blipFill rotWithShape="1">
          <a:blip r:embed="rId4">
            <a:alphaModFix/>
          </a:blip>
          <a:srcRect l="14755" r="8645" b="6208"/>
          <a:stretch/>
        </p:blipFill>
        <p:spPr>
          <a:xfrm rot="5400000">
            <a:off x="518421" y="2324025"/>
            <a:ext cx="2942560" cy="221407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pic>
        <p:nvPicPr>
          <p:cNvPr id="291" name="Google Shape;291;p22" descr="Mono muerto"/>
          <p:cNvPicPr preferRelativeResize="0"/>
          <p:nvPr/>
        </p:nvPicPr>
        <p:blipFill rotWithShape="1">
          <a:blip r:embed="rId5">
            <a:alphaModFix/>
          </a:blip>
          <a:srcRect r="9898"/>
          <a:stretch/>
        </p:blipFill>
        <p:spPr>
          <a:xfrm>
            <a:off x="4572000" y="2023540"/>
            <a:ext cx="3689336" cy="219980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3529"/>
              </a:srgbClr>
            </a:outerShdw>
          </a:effectLst>
        </p:spPr>
      </p:pic>
      <p:sp>
        <p:nvSpPr>
          <p:cNvPr id="292" name="Google Shape;292;p22"/>
          <p:cNvSpPr/>
          <p:nvPr/>
        </p:nvSpPr>
        <p:spPr>
          <a:xfrm>
            <a:off x="529843" y="1343148"/>
            <a:ext cx="749436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FICHA DE DECESO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2237</Words>
  <Application>Microsoft Office PowerPoint</Application>
  <PresentationFormat>Presentación en pantalla (16:9)</PresentationFormat>
  <Paragraphs>497</Paragraphs>
  <Slides>65</Slides>
  <Notes>64</Notes>
  <HiddenSlides>24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65</vt:i4>
      </vt:variant>
    </vt:vector>
  </HeadingPairs>
  <TitlesOfParts>
    <vt:vector size="72" baseType="lpstr">
      <vt:lpstr>Times New Roman</vt:lpstr>
      <vt:lpstr>Arvo</vt:lpstr>
      <vt:lpstr>Overlock</vt:lpstr>
      <vt:lpstr>Roboto Condensed</vt:lpstr>
      <vt:lpstr>Roboto Condensed Light</vt:lpstr>
      <vt:lpstr>Arial</vt:lpstr>
      <vt:lpstr>Salerio template</vt:lpstr>
      <vt:lpstr>APLICACIÓN HÍBRIDA DE SEGUIMIENTO PARA LOS ANIMALES SILVESTRES DEL CENTRO DE EDUCACION AMBIENTAL DE LA GOBERNACIÓN</vt:lpstr>
      <vt:lpstr>INTRODUCCIÓN</vt:lpstr>
      <vt:lpstr>PLANTEAMIENTO DEL PROBLEMA</vt:lpstr>
      <vt:lpstr>PROCESOS DEL SISTEMA ACTUAL</vt:lpstr>
      <vt:lpstr>PROCESOS DEL SISTEMA ACTUAL</vt:lpstr>
      <vt:lpstr>PROCESOS DEL SISTEMA ACTUAL</vt:lpstr>
      <vt:lpstr>PROCESOS DEL SISTEMA ACTUAL</vt:lpstr>
      <vt:lpstr>PROCESOS DEL SISTEMA ACTUAL</vt:lpstr>
      <vt:lpstr>PROCESOS DEL SISTEMA ACTUAL</vt:lpstr>
      <vt:lpstr>PROCESOS DEL SISTEMA ACTUAL</vt:lpstr>
      <vt:lpstr>FORMULACIÓN DEL PROBLEMA</vt:lpstr>
      <vt:lpstr>OBJETIVOS</vt:lpstr>
      <vt:lpstr>JUSTIFICACION</vt:lpstr>
      <vt:lpstr>METODOLOGÍA</vt:lpstr>
      <vt:lpstr>MARCO TEÓRICO REFERENCIAL</vt:lpstr>
      <vt:lpstr>MARCO TEÓRICO CONCEPTUAL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PROPUESTA DE INNOVACIÓN O SOLUCIÓN DE PROBLEMA </vt:lpstr>
      <vt:lpstr>PROPUESTA DE INNOVACIÓN O SOLUCIÓN DE PROBLEMA </vt:lpstr>
      <vt:lpstr>PROPUESTA DE INNOVACIÓN O SOLUCIÓN DE PROBLEMA </vt:lpstr>
      <vt:lpstr>CRONOGRAMA DE ACTIVIDADES</vt:lpstr>
      <vt:lpstr>LISTADO DE NECESIDADES Y CARACTERÍSTICAS</vt:lpstr>
      <vt:lpstr>LISTADO DE NECESIDADES Y CARACTERÍSTICAS</vt:lpstr>
      <vt:lpstr>ALCANCE DEL SISTEMA (ENTRADA, PROCESO Y SALIDA)</vt:lpstr>
      <vt:lpstr>IDENTIFICACIÓN Y DESCRIPCIÓN GENERAL DE LOS ACTORES</vt:lpstr>
      <vt:lpstr>TABLA GENERAL PARA CASOS DE USO</vt:lpstr>
      <vt:lpstr>TABLA GENERAL PARA CASOS DE USO</vt:lpstr>
      <vt:lpstr>TABLA GENERAL PARA CASOS DE USO</vt:lpstr>
      <vt:lpstr>REQUISITOS FUNCIONALES</vt:lpstr>
      <vt:lpstr>REQUISITOS FUNCIONALES</vt:lpstr>
      <vt:lpstr>REQUISITOS NO FUNCIONALES</vt:lpstr>
      <vt:lpstr>REQUISITOS NO FUNCIONALES</vt:lpstr>
      <vt:lpstr>DIAGRAMAS DE LOS CASOS DE USO</vt:lpstr>
      <vt:lpstr>DIAGRAMAS DE SECUENCIAS</vt:lpstr>
      <vt:lpstr>DISEÑO DEL SISTEMA: DIAGRAMA DE CLASES</vt:lpstr>
      <vt:lpstr>DISEÑO DE BASE DE DATO CONCEPTUAL</vt:lpstr>
      <vt:lpstr>DISEÑO DE BASE DE DATOS FÍSICO</vt:lpstr>
      <vt:lpstr>HERRAMIENTAS DE DESARROLLO</vt:lpstr>
      <vt:lpstr>IMPLEMENTACIÓN DEL SISTEMA</vt:lpstr>
      <vt:lpstr>IMPLEMENTACIÓN DEL SISTEMA</vt:lpstr>
      <vt:lpstr>PRUEBAS DEL SISTEMA</vt:lpstr>
      <vt:lpstr>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APLICACIÓN MULTIPLATAFORMA DE SEGUIMIENTO PARA LOS ANIMALES SILVESTRES DEL CENTRO DE EDUCACION AMBIENTAL DE LA GOBERNACIÓN</dc:title>
  <cp:lastModifiedBy>Ludwing Armijo Saavedra</cp:lastModifiedBy>
  <cp:revision>4</cp:revision>
  <dcterms:modified xsi:type="dcterms:W3CDTF">2022-11-04T00:59:55Z</dcterms:modified>
</cp:coreProperties>
</file>